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 id="2147483661" r:id="rId2"/>
  </p:sldMasterIdLst>
  <p:notesMasterIdLst>
    <p:notesMasterId r:id="rId37"/>
  </p:notesMasterIdLst>
  <p:handoutMasterIdLst>
    <p:handoutMasterId r:id="rId38"/>
  </p:handoutMasterIdLst>
  <p:sldIdLst>
    <p:sldId id="326" r:id="rId3"/>
    <p:sldId id="258" r:id="rId4"/>
    <p:sldId id="259" r:id="rId5"/>
    <p:sldId id="263" r:id="rId6"/>
    <p:sldId id="345" r:id="rId7"/>
    <p:sldId id="344" r:id="rId8"/>
    <p:sldId id="262" r:id="rId9"/>
    <p:sldId id="346" r:id="rId10"/>
    <p:sldId id="351" r:id="rId11"/>
    <p:sldId id="332" r:id="rId12"/>
    <p:sldId id="347" r:id="rId13"/>
    <p:sldId id="348" r:id="rId14"/>
    <p:sldId id="349" r:id="rId15"/>
    <p:sldId id="352" r:id="rId16"/>
    <p:sldId id="281" r:id="rId17"/>
    <p:sldId id="365" r:id="rId18"/>
    <p:sldId id="353" r:id="rId19"/>
    <p:sldId id="306" r:id="rId20"/>
    <p:sldId id="307" r:id="rId21"/>
    <p:sldId id="340" r:id="rId22"/>
    <p:sldId id="357" r:id="rId23"/>
    <p:sldId id="358" r:id="rId24"/>
    <p:sldId id="359" r:id="rId25"/>
    <p:sldId id="362" r:id="rId26"/>
    <p:sldId id="283" r:id="rId27"/>
    <p:sldId id="368" r:id="rId28"/>
    <p:sldId id="361" r:id="rId29"/>
    <p:sldId id="369" r:id="rId30"/>
    <p:sldId id="370" r:id="rId31"/>
    <p:sldId id="366" r:id="rId32"/>
    <p:sldId id="367" r:id="rId33"/>
    <p:sldId id="327" r:id="rId34"/>
    <p:sldId id="328" r:id="rId35"/>
    <p:sldId id="330" r:id="rId36"/>
  </p:sldIdLst>
  <p:sldSz cx="12192000" cy="6858000"/>
  <p:notesSz cx="6858000" cy="9144000"/>
  <p:embeddedFontLst>
    <p:embeddedFont>
      <p:font typeface="汉仪君黑-45简" panose="02010600030101010101" charset="-122"/>
      <p:regular r:id="rId39"/>
    </p:embeddedFont>
    <p:embeddedFont>
      <p:font typeface="Microsoft YaHei" panose="020B0503020204020204" pitchFamily="34" charset="-122"/>
      <p:regular r:id="rId40"/>
      <p:bold r:id="rId41"/>
    </p:embeddedFont>
    <p:embeddedFont>
      <p:font typeface="Calibri" panose="020F0502020204030204" pitchFamily="34" charset="0"/>
      <p:regular r:id="rId42"/>
      <p:bold r:id="rId43"/>
      <p:italic r:id="rId44"/>
      <p:boldItalic r:id="rId45"/>
    </p:embeddedFont>
    <p:embeddedFont>
      <p:font typeface="Calibri Light" panose="020F0302020204030204" pitchFamily="34" charset="0"/>
      <p:regular r:id="rId46"/>
      <p:italic r:id="rId47"/>
    </p:embeddedFont>
    <p:embeddedFont>
      <p:font typeface="Cambria Math" panose="02040503050406030204" pitchFamily="18" charset="0"/>
      <p:regular r:id="rId48"/>
    </p:embeddedFont>
    <p:embeddedFont>
      <p:font typeface="华文中宋" panose="02010600040101010101" pitchFamily="2" charset="-122"/>
      <p:regular r:id="rId49"/>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梅 智敏" initials="梅" lastIdx="3" clrIdx="0">
    <p:extLst>
      <p:ext uri="{19B8F6BF-5375-455C-9EA6-DF929625EA0E}">
        <p15:presenceInfo xmlns:p15="http://schemas.microsoft.com/office/powerpoint/2012/main" userId="9a67ec18abecde70"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333F50"/>
    <a:srgbClr val="C55A11"/>
    <a:srgbClr val="44546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852" autoAdjust="0"/>
    <p:restoredTop sz="90929" autoAdjust="0"/>
  </p:normalViewPr>
  <p:slideViewPr>
    <p:cSldViewPr snapToGrid="0">
      <p:cViewPr varScale="1">
        <p:scale>
          <a:sx n="90" d="100"/>
          <a:sy n="90" d="100"/>
        </p:scale>
        <p:origin x="634" y="53"/>
      </p:cViewPr>
      <p:guideLst/>
    </p:cSldViewPr>
  </p:slideViewPr>
  <p:notesTextViewPr>
    <p:cViewPr>
      <p:scale>
        <a:sx n="150" d="100"/>
        <a:sy n="15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1.fntdata"/><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font" Target="fonts/font4.fntdata"/><Relationship Id="rId47" Type="http://schemas.openxmlformats.org/officeDocument/2006/relationships/font" Target="fonts/font9.fntdata"/><Relationship Id="rId50" Type="http://schemas.openxmlformats.org/officeDocument/2006/relationships/commentAuthors" Target="commentAuthor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notesMaster" Target="notesMasters/notesMaster1.xml"/><Relationship Id="rId40" Type="http://schemas.openxmlformats.org/officeDocument/2006/relationships/font" Target="fonts/font2.fntdata"/><Relationship Id="rId45" Type="http://schemas.openxmlformats.org/officeDocument/2006/relationships/font" Target="fonts/font7.fntdata"/><Relationship Id="rId53" Type="http://schemas.openxmlformats.org/officeDocument/2006/relationships/theme" Target="theme/theme1.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font" Target="fonts/font6.fntdata"/><Relationship Id="rId52"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font" Target="fonts/font5.fntdata"/><Relationship Id="rId48" Type="http://schemas.openxmlformats.org/officeDocument/2006/relationships/font" Target="fonts/font10.fntdata"/><Relationship Id="rId8" Type="http://schemas.openxmlformats.org/officeDocument/2006/relationships/slide" Target="slides/slide6.xml"/><Relationship Id="rId51" Type="http://schemas.openxmlformats.org/officeDocument/2006/relationships/presProps" Target="pres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handoutMaster" Target="handoutMasters/handoutMaster1.xml"/><Relationship Id="rId46" Type="http://schemas.openxmlformats.org/officeDocument/2006/relationships/font" Target="fonts/font8.fntdata"/><Relationship Id="rId20" Type="http://schemas.openxmlformats.org/officeDocument/2006/relationships/slide" Target="slides/slide18.xml"/><Relationship Id="rId41" Type="http://schemas.openxmlformats.org/officeDocument/2006/relationships/font" Target="fonts/font3.fntdata"/><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font" Target="fonts/font11.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2021/8/28</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2021/8/28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a:latin typeface="华文中宋" panose="02010600040101010101" pitchFamily="2" charset="-122"/>
                <a:ea typeface="华文中宋" panose="02010600040101010101" pitchFamily="2" charset="-122"/>
              </a:rPr>
              <a:t>大学课堂里，很多的课程都有考勤需求，但是对于数十人乃至上百人的“大课”，出勤统计工作十分不便。虽然目前</a:t>
            </a:r>
            <a:r>
              <a:rPr lang="zh-CN" altLang="en-US">
                <a:latin typeface="华文中宋" panose="02010600040101010101" pitchFamily="2" charset="-122"/>
                <a:ea typeface="华文中宋" panose="02010600040101010101" pitchFamily="2" charset="-122"/>
                <a:sym typeface="方正大黑体_GBK" panose="02010600010101010101" charset="-122"/>
              </a:rPr>
              <a:t>市场上</a:t>
            </a:r>
            <a:r>
              <a:rPr lang="zh-CN" altLang="en-US">
                <a:latin typeface="华文中宋" panose="02010600040101010101" pitchFamily="2" charset="-122"/>
                <a:ea typeface="华文中宋" panose="02010600040101010101" pitchFamily="2" charset="-122"/>
              </a:rPr>
              <a:t>已经</a:t>
            </a:r>
            <a:r>
              <a:rPr lang="zh-CN" altLang="en-US">
                <a:latin typeface="华文中宋" panose="02010600040101010101" pitchFamily="2" charset="-122"/>
                <a:ea typeface="华文中宋" panose="02010600040101010101" pitchFamily="2" charset="-122"/>
                <a:sym typeface="方正大黑体_GBK" panose="02010600010101010101" charset="-122"/>
              </a:rPr>
              <a:t>有多款签到应用，但这些应用都或多或少存在各自的</a:t>
            </a:r>
            <a:r>
              <a:rPr lang="zh-CN" altLang="en-US">
                <a:solidFill>
                  <a:srgbClr val="FF0000"/>
                </a:solidFill>
                <a:latin typeface="华文中宋" panose="02010600040101010101" pitchFamily="2" charset="-122"/>
                <a:ea typeface="华文中宋" panose="02010600040101010101" pitchFamily="2" charset="-122"/>
                <a:sym typeface="方正大黑体_GBK" panose="02010600010101010101" charset="-122"/>
              </a:rPr>
              <a:t>弊端</a:t>
            </a:r>
            <a:r>
              <a:rPr lang="zh-CN" altLang="en-US">
                <a:latin typeface="华文中宋" panose="02010600040101010101" pitchFamily="2" charset="-122"/>
                <a:ea typeface="华文中宋" panose="02010600040101010101" pitchFamily="2" charset="-122"/>
                <a:sym typeface="方正大黑体_GBK" panose="02010600010101010101" charset="-122"/>
              </a:rPr>
              <a:t>。因此，我们想设计一套</a:t>
            </a:r>
            <a:r>
              <a:rPr lang="zh-CN" altLang="en-US">
                <a:solidFill>
                  <a:srgbClr val="FF0000"/>
                </a:solidFill>
                <a:latin typeface="华文中宋" panose="02010600040101010101" pitchFamily="2" charset="-122"/>
                <a:ea typeface="华文中宋" panose="02010600040101010101" pitchFamily="2" charset="-122"/>
                <a:sym typeface="方正大黑体_GBK" panose="02010600010101010101" charset="-122"/>
              </a:rPr>
              <a:t>既能高效可靠地完成课堂签到任务，又便于教师和学生使用</a:t>
            </a:r>
            <a:r>
              <a:rPr lang="zh-CN" altLang="en-US">
                <a:latin typeface="华文中宋" panose="02010600040101010101" pitchFamily="2" charset="-122"/>
                <a:ea typeface="华文中宋" panose="02010600040101010101" pitchFamily="2" charset="-122"/>
                <a:sym typeface="方正大黑体_GBK" panose="02010600010101010101" charset="-122"/>
              </a:rPr>
              <a:t>的智能签到系统。</a:t>
            </a:r>
            <a:endParaRPr lang="zh-CN" altLang="en-US" spc="130">
              <a:solidFill>
                <a:schemeClr val="tx1">
                  <a:lumMod val="50000"/>
                  <a:lumOff val="50000"/>
                </a:schemeClr>
              </a:solidFill>
              <a:latin typeface="华文中宋" panose="02010600040101010101" pitchFamily="2" charset="-122"/>
              <a:ea typeface="华文中宋" panose="02010600040101010101" pitchFamily="2" charset="-122"/>
              <a:cs typeface="方正大黑体_GBK" panose="02010600010101010101" charset="-122"/>
              <a:sym typeface="方正大黑体_GBK" panose="02010600010101010101" charset="-122"/>
            </a:endParaRPr>
          </a:p>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4</a:t>
            </a:fld>
            <a:endParaRPr lang="zh-CN" altLang="en-US"/>
          </a:p>
        </p:txBody>
      </p:sp>
    </p:spTree>
    <p:extLst>
      <p:ext uri="{BB962C8B-B14F-4D97-AF65-F5344CB8AC3E}">
        <p14:creationId xmlns:p14="http://schemas.microsoft.com/office/powerpoint/2010/main" val="5332670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算法   及其特点  就是最重要的改进</a:t>
            </a:r>
            <a:endParaRPr lang="en-US" altLang="zh-CN" dirty="0"/>
          </a:p>
          <a:p>
            <a:endParaRPr lang="en-US" altLang="zh-CN" dirty="0"/>
          </a:p>
          <a:p>
            <a:r>
              <a:rPr lang="zh-CN" altLang="en-US" dirty="0"/>
              <a:t>下面是后几页中删掉的内容</a:t>
            </a:r>
            <a:endParaRPr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a:t>人脸检测：人脸检测部分，使用了基于</a:t>
            </a:r>
            <a:r>
              <a:rPr lang="en-US" altLang="zh-CN" dirty="0"/>
              <a:t>MobileNet</a:t>
            </a:r>
            <a:r>
              <a:rPr lang="zh-CN" altLang="en-US" dirty="0"/>
              <a:t>网络的</a:t>
            </a:r>
            <a:r>
              <a:rPr lang="en-US" altLang="zh-CN" dirty="0"/>
              <a:t>RetinaFace</a:t>
            </a:r>
            <a:r>
              <a:rPr lang="zh-CN" altLang="en-US" dirty="0"/>
              <a:t>算法；</a:t>
            </a:r>
            <a:r>
              <a:rPr lang="en-US" altLang="zh-CN" dirty="0"/>
              <a:t>MobileNet</a:t>
            </a:r>
            <a:r>
              <a:rPr lang="zh-CN" altLang="en-US" dirty="0"/>
              <a:t>将</a:t>
            </a:r>
            <a:r>
              <a:rPr lang="en-US" altLang="zh-CN" dirty="0"/>
              <a:t>VGG</a:t>
            </a:r>
            <a:r>
              <a:rPr lang="zh-CN" altLang="en-US" dirty="0"/>
              <a:t>中的卷积操作替换为深度可分离卷积，显著降低网络规模 ；有个多任务的图；</a:t>
            </a:r>
            <a:r>
              <a:rPr lang="en-US" altLang="zh-CN" sz="1200" dirty="0">
                <a:latin typeface="华文中宋" panose="02010600040101010101" pitchFamily="2" charset="-122"/>
                <a:ea typeface="华文中宋" panose="02010600040101010101" pitchFamily="2" charset="-122"/>
              </a:rPr>
              <a:t>RetinaFace</a:t>
            </a:r>
            <a:r>
              <a:rPr lang="zh-CN" altLang="en-US" sz="1200" dirty="0">
                <a:latin typeface="华文中宋" panose="02010600040101010101" pitchFamily="2" charset="-122"/>
                <a:ea typeface="华文中宋" panose="02010600040101010101" pitchFamily="2" charset="-122"/>
              </a:rPr>
              <a:t>利用多任务学习的机制</a:t>
            </a:r>
            <a:r>
              <a:rPr lang="en-US" altLang="zh-CN" sz="1200" dirty="0">
                <a:latin typeface="华文中宋" panose="02010600040101010101" pitchFamily="2" charset="-122"/>
                <a:ea typeface="华文中宋" panose="02010600040101010101" pitchFamily="2" charset="-122"/>
              </a:rPr>
              <a:t>——</a:t>
            </a:r>
            <a:r>
              <a:rPr lang="zh-CN" altLang="en-US" sz="1200" dirty="0">
                <a:latin typeface="华文中宋" panose="02010600040101010101" pitchFamily="2" charset="-122"/>
                <a:ea typeface="华文中宋" panose="02010600040101010101" pitchFamily="2" charset="-122"/>
              </a:rPr>
              <a:t>训练时的模型同时学习人脸分类、定位、关键点标注等；训练时， </a:t>
            </a:r>
            <a:r>
              <a:rPr lang="en-US" altLang="zh-CN" sz="1200" dirty="0">
                <a:latin typeface="华文中宋" panose="02010600040101010101" pitchFamily="2" charset="-122"/>
                <a:ea typeface="华文中宋" panose="02010600040101010101" pitchFamily="2" charset="-122"/>
              </a:rPr>
              <a:t>RetinaFace</a:t>
            </a:r>
            <a:r>
              <a:rPr lang="zh-CN" altLang="en-US" sz="1200" dirty="0">
                <a:latin typeface="华文中宋" panose="02010600040101010101" pitchFamily="2" charset="-122"/>
                <a:ea typeface="华文中宋" panose="02010600040101010101" pitchFamily="2" charset="-122"/>
              </a:rPr>
              <a:t>引入了人脸关键点的额外监督，事实证明这些关键点对于网络效果的提升大有裨益</a:t>
            </a:r>
          </a:p>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sz="1200" b="0" dirty="0">
              <a:latin typeface="华文中宋" panose="02010600040101010101" pitchFamily="2" charset="-122"/>
              <a:ea typeface="华文中宋" panose="02010600040101010101" pitchFamily="2" charset="-122"/>
            </a:endParaRPr>
          </a:p>
          <a:p>
            <a:r>
              <a:rPr lang="zh-CN" altLang="en-US" dirty="0"/>
              <a:t>人脸识别：人脸识别部分，使用了</a:t>
            </a:r>
            <a:r>
              <a:rPr lang="en-US" altLang="zh-CN" dirty="0"/>
              <a:t>ArcFace,</a:t>
            </a:r>
            <a:r>
              <a:rPr lang="zh-CN" altLang="en-US" dirty="0"/>
              <a:t>基于</a:t>
            </a:r>
            <a:r>
              <a:rPr lang="en-US" altLang="zh-CN" dirty="0" err="1"/>
              <a:t>ResNet</a:t>
            </a:r>
            <a:r>
              <a:rPr lang="zh-CN" altLang="en-US" dirty="0"/>
              <a:t>结构，并对残差块进行改进（右侧所示）此外，将输出层的结构改为</a:t>
            </a:r>
            <a:r>
              <a:rPr lang="en-US" altLang="zh-CN" dirty="0"/>
              <a:t>BN-Dropout-FC-BN</a:t>
            </a:r>
            <a:r>
              <a:rPr lang="zh-CN" altLang="en-US" dirty="0"/>
              <a:t>在实践中的效果最好</a:t>
            </a:r>
            <a:r>
              <a:rPr lang="en-US" altLang="zh-CN" dirty="0"/>
              <a:t>,</a:t>
            </a:r>
            <a:r>
              <a:rPr lang="zh-CN" altLang="en-US" dirty="0"/>
              <a:t>将残差块的输入和输出直接连接，保证深层网络的效果不低于浅层网络，</a:t>
            </a:r>
            <a:r>
              <a:rPr lang="en-US" altLang="zh-CN" dirty="0"/>
              <a:t>ArcFace</a:t>
            </a:r>
            <a:r>
              <a:rPr lang="zh-CN" altLang="en-US" dirty="0"/>
              <a:t>最重要的改进是，对</a:t>
            </a:r>
            <a:r>
              <a:rPr lang="en-US" altLang="zh-CN" dirty="0" err="1"/>
              <a:t>Softmax</a:t>
            </a:r>
            <a:r>
              <a:rPr lang="zh-CN" altLang="en-US" dirty="0"/>
              <a:t>损失函数增加约束，将人脸通过非线性映射到角度空间，实现类间距离尽可能大，类内距离尽可能小。</a:t>
            </a:r>
            <a:r>
              <a:rPr lang="zh-CN" altLang="en-US" sz="1200" dirty="0">
                <a:latin typeface="华文中宋" panose="02010600040101010101" pitchFamily="2" charset="-122"/>
                <a:ea typeface="华文中宋" panose="02010600040101010101" pitchFamily="2" charset="-122"/>
              </a:rPr>
              <a:t>每条线代表一个人脸的中心（模板）边缘上的每个点代表测试集的一张照片。</a:t>
            </a:r>
            <a:r>
              <a:rPr lang="en-US" altLang="zh-CN" sz="1200" dirty="0">
                <a:latin typeface="华文中宋" panose="02010600040101010101" pitchFamily="2" charset="-122"/>
                <a:ea typeface="华文中宋" panose="02010600040101010101" pitchFamily="2" charset="-122"/>
              </a:rPr>
              <a:t> </a:t>
            </a:r>
            <a:r>
              <a:rPr lang="zh-CN" altLang="en-US" sz="1200" dirty="0">
                <a:latin typeface="华文中宋" panose="02010600040101010101" pitchFamily="2" charset="-122"/>
                <a:ea typeface="华文中宋" panose="02010600040101010101" pitchFamily="2" charset="-122"/>
              </a:rPr>
              <a:t>显然，和 </a:t>
            </a:r>
            <a:r>
              <a:rPr lang="en-US" altLang="zh-CN" sz="1200" dirty="0" err="1">
                <a:latin typeface="华文中宋" panose="02010600040101010101" pitchFamily="2" charset="-122"/>
                <a:ea typeface="华文中宋" panose="02010600040101010101" pitchFamily="2" charset="-122"/>
              </a:rPr>
              <a:t>Softmax</a:t>
            </a:r>
            <a:r>
              <a:rPr lang="en-US" altLang="zh-CN" sz="1200" dirty="0">
                <a:latin typeface="华文中宋" panose="02010600040101010101" pitchFamily="2" charset="-122"/>
                <a:ea typeface="华文中宋" panose="02010600040101010101" pitchFamily="2" charset="-122"/>
              </a:rPr>
              <a:t> </a:t>
            </a:r>
            <a:r>
              <a:rPr lang="zh-CN" altLang="en-US" sz="1200" dirty="0">
                <a:latin typeface="华文中宋" panose="02010600040101010101" pitchFamily="2" charset="-122"/>
                <a:ea typeface="华文中宋" panose="02010600040101010101" pitchFamily="2" charset="-122"/>
              </a:rPr>
              <a:t>相比，</a:t>
            </a:r>
            <a:r>
              <a:rPr lang="en-US" altLang="zh-CN" sz="1200" dirty="0">
                <a:latin typeface="华文中宋" panose="02010600040101010101" pitchFamily="2" charset="-122"/>
                <a:ea typeface="华文中宋" panose="02010600040101010101" pitchFamily="2" charset="-122"/>
              </a:rPr>
              <a:t>ArcFace </a:t>
            </a:r>
            <a:r>
              <a:rPr lang="zh-CN" altLang="en-US" sz="1200" dirty="0">
                <a:latin typeface="华文中宋" panose="02010600040101010101" pitchFamily="2" charset="-122"/>
                <a:ea typeface="华文中宋" panose="02010600040101010101" pitchFamily="2" charset="-122"/>
              </a:rPr>
              <a:t>的类间距离更大，类内距离更小。</a:t>
            </a:r>
            <a:endParaRPr lang="en-US" altLang="zh-CN" sz="1200" dirty="0">
              <a:latin typeface="华文中宋" panose="02010600040101010101" pitchFamily="2" charset="-122"/>
              <a:ea typeface="华文中宋" panose="02010600040101010101" pitchFamily="2" charset="-122"/>
            </a:endParaRPr>
          </a:p>
          <a:p>
            <a:endParaRPr lang="zh-CN" altLang="en-US" dirty="0"/>
          </a:p>
          <a:p>
            <a:endParaRPr lang="zh-CN" altLang="en-US" dirty="0"/>
          </a:p>
          <a:p>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16</a:t>
            </a:fld>
            <a:endParaRPr lang="zh-CN" altLang="en-US"/>
          </a:p>
        </p:txBody>
      </p:sp>
    </p:spTree>
    <p:extLst>
      <p:ext uri="{BB962C8B-B14F-4D97-AF65-F5344CB8AC3E}">
        <p14:creationId xmlns:p14="http://schemas.microsoft.com/office/powerpoint/2010/main" val="16404051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不细讲    就说是经过比对后 根据应用场景及性能选择的我们的算法</a:t>
            </a:r>
          </a:p>
        </p:txBody>
      </p:sp>
      <p:sp>
        <p:nvSpPr>
          <p:cNvPr id="4" name="灯片编号占位符 3"/>
          <p:cNvSpPr>
            <a:spLocks noGrp="1"/>
          </p:cNvSpPr>
          <p:nvPr>
            <p:ph type="sldNum" sz="quarter" idx="10"/>
          </p:nvPr>
        </p:nvSpPr>
        <p:spPr/>
        <p:txBody>
          <a:bodyPr/>
          <a:lstStyle/>
          <a:p>
            <a:fld id="{A6837353-30EB-4A48-80EB-173D804AEFBD}" type="slidenum">
              <a:rPr lang="zh-CN" altLang="en-US" smtClean="0"/>
              <a:t>17</a:t>
            </a:fld>
            <a:endParaRPr lang="zh-CN" altLang="en-US"/>
          </a:p>
        </p:txBody>
      </p:sp>
    </p:spTree>
    <p:extLst>
      <p:ext uri="{BB962C8B-B14F-4D97-AF65-F5344CB8AC3E}">
        <p14:creationId xmlns:p14="http://schemas.microsoft.com/office/powerpoint/2010/main" val="26149127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同上页</a:t>
            </a:r>
          </a:p>
        </p:txBody>
      </p:sp>
      <p:sp>
        <p:nvSpPr>
          <p:cNvPr id="4" name="灯片编号占位符 3"/>
          <p:cNvSpPr>
            <a:spLocks noGrp="1"/>
          </p:cNvSpPr>
          <p:nvPr>
            <p:ph type="sldNum" sz="quarter" idx="10"/>
          </p:nvPr>
        </p:nvSpPr>
        <p:spPr/>
        <p:txBody>
          <a:bodyPr/>
          <a:lstStyle/>
          <a:p>
            <a:fld id="{A6837353-30EB-4A48-80EB-173D804AEFBD}" type="slidenum">
              <a:rPr lang="zh-CN" altLang="en-US" smtClean="0"/>
              <a:t>18</a:t>
            </a:fld>
            <a:endParaRPr lang="zh-CN" altLang="en-US"/>
          </a:p>
        </p:txBody>
      </p:sp>
    </p:spTree>
    <p:extLst>
      <p:ext uri="{BB962C8B-B14F-4D97-AF65-F5344CB8AC3E}">
        <p14:creationId xmlns:p14="http://schemas.microsoft.com/office/powerpoint/2010/main" val="2709397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a:latin typeface="华文中宋" panose="02010600040101010101" pitchFamily="2" charset="-122"/>
                <a:ea typeface="华文中宋" panose="02010600040101010101" pitchFamily="2" charset="-122"/>
              </a:rPr>
              <a:t>经过在不同场景下的测试结果表明，</a:t>
            </a:r>
            <a:r>
              <a:rPr lang="en-US" altLang="zh-CN" sz="1200" dirty="0">
                <a:latin typeface="华文中宋" panose="02010600040101010101" pitchFamily="2" charset="-122"/>
                <a:ea typeface="华文中宋" panose="02010600040101010101" pitchFamily="2" charset="-122"/>
              </a:rPr>
              <a:t>ArcFace</a:t>
            </a:r>
            <a:r>
              <a:rPr lang="zh-CN" altLang="en-US" sz="1200" dirty="0">
                <a:latin typeface="华文中宋" panose="02010600040101010101" pitchFamily="2" charset="-122"/>
                <a:ea typeface="华文中宋" panose="02010600040101010101" pitchFamily="2" charset="-122"/>
              </a:rPr>
              <a:t>对输入样本具有强泛化能力：对于光照、美颜，甚至测试样本和训练样本具有一些年龄差距的情况，均可准确识别。</a:t>
            </a:r>
            <a:endParaRPr lang="en-US" altLang="zh-CN" sz="1200" dirty="0">
              <a:latin typeface="华文中宋" panose="02010600040101010101" pitchFamily="2" charset="-122"/>
              <a:ea typeface="华文中宋" panose="02010600040101010101" pitchFamily="2" charset="-122"/>
            </a:endParaRPr>
          </a:p>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19</a:t>
            </a:fld>
            <a:endParaRPr lang="zh-CN" altLang="en-US"/>
          </a:p>
        </p:txBody>
      </p:sp>
    </p:spTree>
    <p:extLst>
      <p:ext uri="{BB962C8B-B14F-4D97-AF65-F5344CB8AC3E}">
        <p14:creationId xmlns:p14="http://schemas.microsoft.com/office/powerpoint/2010/main" val="17506332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三点的意思是</a:t>
            </a:r>
            <a:endParaRPr lang="en-US" altLang="zh-CN" dirty="0"/>
          </a:p>
          <a:p>
            <a:r>
              <a:rPr lang="zh-CN" altLang="en-US" dirty="0"/>
              <a:t>组成</a:t>
            </a:r>
            <a:endParaRPr lang="en-US" altLang="zh-CN" dirty="0"/>
          </a:p>
          <a:p>
            <a:r>
              <a:rPr lang="zh-CN" altLang="en-US" dirty="0"/>
              <a:t>过程</a:t>
            </a:r>
            <a:endParaRPr lang="en-US" altLang="zh-CN" dirty="0"/>
          </a:p>
          <a:p>
            <a:r>
              <a:rPr lang="zh-CN" altLang="en-US" dirty="0"/>
              <a:t>好处</a:t>
            </a:r>
            <a:endParaRPr lang="en-US" altLang="zh-CN" dirty="0"/>
          </a:p>
          <a:p>
            <a:pPr marL="571500" indent="-342900" fontAlgn="auto">
              <a:lnSpc>
                <a:spcPct val="150000"/>
              </a:lnSpc>
              <a:buFont typeface="Arial" panose="020B0604020202020204" pitchFamily="34" charset="0"/>
              <a:buChar char="•"/>
            </a:pPr>
            <a:r>
              <a:rPr lang="zh-CN" altLang="en-US" sz="1200" dirty="0">
                <a:latin typeface="华文中宋" panose="02010600040101010101" pitchFamily="2" charset="-122"/>
                <a:ea typeface="华文中宋" panose="02010600040101010101" pitchFamily="2" charset="-122"/>
              </a:rPr>
              <a:t>数据库中的五张表</a:t>
            </a:r>
            <a:r>
              <a:rPr lang="en-US" altLang="zh-CN" sz="1200" dirty="0">
                <a:latin typeface="华文中宋" panose="02010600040101010101" pitchFamily="2" charset="-122"/>
                <a:ea typeface="华文中宋" panose="02010600040101010101" pitchFamily="2" charset="-122"/>
              </a:rPr>
              <a:t>+</a:t>
            </a:r>
            <a:r>
              <a:rPr lang="en-US" altLang="zh-CN" sz="1200" dirty="0" err="1">
                <a:latin typeface="华文中宋" panose="02010600040101010101" pitchFamily="2" charset="-122"/>
                <a:ea typeface="华文中宋" panose="02010600040101010101" pitchFamily="2" charset="-122"/>
              </a:rPr>
              <a:t>SpringBoot</a:t>
            </a:r>
            <a:r>
              <a:rPr lang="zh-CN" altLang="en-US" sz="1200" dirty="0">
                <a:latin typeface="华文中宋" panose="02010600040101010101" pitchFamily="2" charset="-122"/>
                <a:ea typeface="华文中宋" panose="02010600040101010101" pitchFamily="2" charset="-122"/>
              </a:rPr>
              <a:t>服务器中的权限注解</a:t>
            </a:r>
            <a:endParaRPr lang="en-US" altLang="zh-CN" sz="1200" dirty="0">
              <a:latin typeface="华文中宋" panose="02010600040101010101" pitchFamily="2" charset="-122"/>
              <a:ea typeface="华文中宋" panose="02010600040101010101" pitchFamily="2" charset="-122"/>
            </a:endParaRPr>
          </a:p>
          <a:p>
            <a:pPr marL="571500" indent="-342900" fontAlgn="auto">
              <a:lnSpc>
                <a:spcPct val="150000"/>
              </a:lnSpc>
              <a:buFont typeface="Arial" panose="020B0604020202020204" pitchFamily="34" charset="0"/>
              <a:buChar char="•"/>
            </a:pPr>
            <a:r>
              <a:rPr lang="zh-CN" altLang="en-US" sz="1200" dirty="0">
                <a:latin typeface="华文中宋" panose="02010600040101010101" pitchFamily="2" charset="-122"/>
                <a:ea typeface="华文中宋" panose="02010600040101010101" pitchFamily="2" charset="-122"/>
              </a:rPr>
              <a:t>当用户的认证信息到达服务器时，构建</a:t>
            </a:r>
            <a:r>
              <a:rPr lang="en-US" altLang="zh-CN" sz="1200" dirty="0" err="1">
                <a:latin typeface="华文中宋" panose="02010600040101010101" pitchFamily="2" charset="-122"/>
                <a:ea typeface="华文中宋" panose="02010600040101010101" pitchFamily="2" charset="-122"/>
              </a:rPr>
              <a:t>Sql</a:t>
            </a:r>
            <a:r>
              <a:rPr lang="zh-CN" altLang="en-US" sz="1200" dirty="0">
                <a:latin typeface="华文中宋" panose="02010600040101010101" pitchFamily="2" charset="-122"/>
                <a:ea typeface="华文中宋" panose="02010600040101010101" pitchFamily="2" charset="-122"/>
              </a:rPr>
              <a:t>查询用户是否存在接口需求的权限，从而决定是否允许调用功能</a:t>
            </a:r>
            <a:endParaRPr lang="en-US" altLang="zh-CN" sz="1200" dirty="0">
              <a:latin typeface="华文中宋" panose="02010600040101010101" pitchFamily="2" charset="-122"/>
              <a:ea typeface="华文中宋" panose="02010600040101010101" pitchFamily="2" charset="-122"/>
            </a:endParaRPr>
          </a:p>
          <a:p>
            <a:pPr marL="571500" indent="-342900" fontAlgn="auto">
              <a:lnSpc>
                <a:spcPct val="150000"/>
              </a:lnSpc>
              <a:buFont typeface="Arial" panose="020B0604020202020204" pitchFamily="34" charset="0"/>
              <a:buChar char="•"/>
            </a:pPr>
            <a:r>
              <a:rPr lang="zh-CN" altLang="en-US" sz="1200" dirty="0">
                <a:latin typeface="华文中宋" panose="02010600040101010101" pitchFamily="2" charset="-122"/>
                <a:ea typeface="华文中宋" panose="02010600040101010101" pitchFamily="2" charset="-122"/>
              </a:rPr>
              <a:t>实现了用户、角色与权限的解耦，能够对用户的权限进行动态管理</a:t>
            </a:r>
            <a:endParaRPr lang="en-US" altLang="zh-CN" sz="1200" dirty="0">
              <a:latin typeface="华文中宋" panose="02010600040101010101" pitchFamily="2" charset="-122"/>
              <a:ea typeface="华文中宋" panose="02010600040101010101" pitchFamily="2" charset="-122"/>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a:latin typeface="华文中宋" panose="02010600040101010101" pitchFamily="2" charset="-122"/>
              <a:ea typeface="华文中宋" panose="02010600040101010101" pitchFamily="2" charset="-122"/>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a:solidFill>
                <a:srgbClr val="FF0000"/>
              </a:solidFill>
              <a:latin typeface="华文中宋" panose="02010600040101010101" pitchFamily="2" charset="-122"/>
              <a:ea typeface="华文中宋" panose="02010600040101010101" pitchFamily="2" charset="-122"/>
            </a:endParaRPr>
          </a:p>
          <a:p>
            <a:endParaRPr lang="en-US" altLang="zh-CN"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20</a:t>
            </a:fld>
            <a:endParaRPr lang="zh-CN" altLang="en-US"/>
          </a:p>
        </p:txBody>
      </p:sp>
    </p:spTree>
    <p:extLst>
      <p:ext uri="{BB962C8B-B14F-4D97-AF65-F5344CB8AC3E}">
        <p14:creationId xmlns:p14="http://schemas.microsoft.com/office/powerpoint/2010/main" val="14316849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a:latin typeface="华文中宋" panose="02010600040101010101" pitchFamily="2" charset="-122"/>
                <a:ea typeface="华文中宋" panose="02010600040101010101" pitchFamily="2" charset="-122"/>
              </a:rPr>
              <a:t>服务器和客户端之间基于</a:t>
            </a:r>
            <a:r>
              <a:rPr lang="en-US" altLang="zh-CN" dirty="0">
                <a:latin typeface="华文中宋" panose="02010600040101010101" pitchFamily="2" charset="-122"/>
                <a:ea typeface="华文中宋" panose="02010600040101010101" pitchFamily="2" charset="-122"/>
              </a:rPr>
              <a:t>HTTP</a:t>
            </a:r>
            <a:r>
              <a:rPr lang="zh-CN" altLang="en-US" dirty="0">
                <a:latin typeface="华文中宋" panose="02010600040101010101" pitchFamily="2" charset="-122"/>
                <a:ea typeface="华文中宋" panose="02010600040101010101" pitchFamily="2" charset="-122"/>
              </a:rPr>
              <a:t>协议进行通信，而</a:t>
            </a:r>
            <a:r>
              <a:rPr lang="en-US" altLang="zh-CN" dirty="0">
                <a:latin typeface="华文中宋" panose="02010600040101010101" pitchFamily="2" charset="-122"/>
                <a:ea typeface="华文中宋" panose="02010600040101010101" pitchFamily="2" charset="-122"/>
              </a:rPr>
              <a:t>HTTP</a:t>
            </a:r>
            <a:r>
              <a:rPr lang="zh-CN" altLang="en-US" dirty="0">
                <a:latin typeface="华文中宋" panose="02010600040101010101" pitchFamily="2" charset="-122"/>
                <a:ea typeface="华文中宋" panose="02010600040101010101" pitchFamily="2" charset="-122"/>
              </a:rPr>
              <a:t>协议是无状态的。这就意味着服务器在接收到客户端的请求时，它并不能知道这个用户是谁，也不知道这个用户拥有哪些权限，能够调用哪些功能接口。所以我们需要</a:t>
            </a:r>
            <a:r>
              <a:rPr lang="zh-CN" altLang="en-US" dirty="0">
                <a:solidFill>
                  <a:srgbClr val="FF0000"/>
                </a:solidFill>
                <a:latin typeface="华文中宋" panose="02010600040101010101" pitchFamily="2" charset="-122"/>
                <a:ea typeface="华文中宋" panose="02010600040101010101" pitchFamily="2" charset="-122"/>
              </a:rPr>
              <a:t>想办法让服务器“鉴别”发送请求的用户是谁。</a:t>
            </a:r>
            <a:endParaRPr lang="en-US" altLang="zh-CN" dirty="0">
              <a:solidFill>
                <a:srgbClr val="FF0000"/>
              </a:solidFill>
              <a:latin typeface="华文中宋" panose="02010600040101010101" pitchFamily="2" charset="-122"/>
              <a:ea typeface="华文中宋" panose="02010600040101010101" pitchFamily="2" charset="-122"/>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a:solidFill>
                  <a:srgbClr val="FF0000"/>
                </a:solidFill>
                <a:latin typeface="华文中宋" panose="02010600040101010101" pitchFamily="2" charset="-122"/>
                <a:ea typeface="华文中宋" panose="02010600040101010101" pitchFamily="2" charset="-122"/>
              </a:rPr>
              <a:t>传统方法：基于</a:t>
            </a:r>
            <a:r>
              <a:rPr lang="en-US" altLang="zh-CN" dirty="0" err="1">
                <a:solidFill>
                  <a:srgbClr val="FF0000"/>
                </a:solidFill>
                <a:latin typeface="华文中宋" panose="02010600040101010101" pitchFamily="2" charset="-122"/>
                <a:ea typeface="华文中宋" panose="02010600040101010101" pitchFamily="2" charset="-122"/>
              </a:rPr>
              <a:t>Cookie+Session</a:t>
            </a:r>
            <a:r>
              <a:rPr lang="zh-CN" altLang="en-US" dirty="0">
                <a:solidFill>
                  <a:srgbClr val="FF0000"/>
                </a:solidFill>
                <a:latin typeface="华文中宋" panose="02010600040101010101" pitchFamily="2" charset="-122"/>
                <a:ea typeface="华文中宋" panose="02010600040101010101" pitchFamily="2" charset="-122"/>
              </a:rPr>
              <a:t>实现：</a:t>
            </a:r>
            <a:r>
              <a:rPr lang="zh-CN" altLang="zh-CN" dirty="0">
                <a:latin typeface="华文中宋" panose="02010600040101010101" pitchFamily="2" charset="-122"/>
                <a:ea typeface="华文中宋" panose="02010600040101010101" pitchFamily="2" charset="-122"/>
              </a:rPr>
              <a:t>服务器端使用</a:t>
            </a:r>
            <a:r>
              <a:rPr lang="en-US" altLang="zh-CN" dirty="0">
                <a:latin typeface="华文中宋" panose="02010600040101010101" pitchFamily="2" charset="-122"/>
                <a:ea typeface="华文中宋" panose="02010600040101010101" pitchFamily="2" charset="-122"/>
              </a:rPr>
              <a:t>Session</a:t>
            </a:r>
            <a:r>
              <a:rPr lang="zh-CN" altLang="zh-CN" dirty="0">
                <a:latin typeface="华文中宋" panose="02010600040101010101" pitchFamily="2" charset="-122"/>
                <a:ea typeface="华文中宋" panose="02010600040101010101" pitchFamily="2" charset="-122"/>
              </a:rPr>
              <a:t>存储用户的登录状态等信息，将</a:t>
            </a:r>
            <a:r>
              <a:rPr lang="en-US" altLang="zh-CN" dirty="0">
                <a:latin typeface="华文中宋" panose="02010600040101010101" pitchFamily="2" charset="-122"/>
                <a:ea typeface="华文中宋" panose="02010600040101010101" pitchFamily="2" charset="-122"/>
              </a:rPr>
              <a:t>Session ID</a:t>
            </a:r>
            <a:r>
              <a:rPr lang="zh-CN" altLang="zh-CN" dirty="0">
                <a:latin typeface="华文中宋" panose="02010600040101010101" pitchFamily="2" charset="-122"/>
                <a:ea typeface="华文中宋" panose="02010600040101010101" pitchFamily="2" charset="-122"/>
              </a:rPr>
              <a:t>通过</a:t>
            </a:r>
            <a:r>
              <a:rPr lang="en-US" altLang="zh-CN" dirty="0">
                <a:latin typeface="华文中宋" panose="02010600040101010101" pitchFamily="2" charset="-122"/>
                <a:ea typeface="华文中宋" panose="02010600040101010101" pitchFamily="2" charset="-122"/>
              </a:rPr>
              <a:t>Cookie</a:t>
            </a:r>
            <a:r>
              <a:rPr lang="zh-CN" altLang="zh-CN" dirty="0">
                <a:latin typeface="华文中宋" panose="02010600040101010101" pitchFamily="2" charset="-122"/>
                <a:ea typeface="华文中宋" panose="02010600040101010101" pitchFamily="2" charset="-122"/>
              </a:rPr>
              <a:t>的形式传回客户端，客户端通过</a:t>
            </a:r>
            <a:r>
              <a:rPr lang="en-US" altLang="zh-CN" dirty="0">
                <a:latin typeface="华文中宋" panose="02010600040101010101" pitchFamily="2" charset="-122"/>
                <a:ea typeface="华文中宋" panose="02010600040101010101" pitchFamily="2" charset="-122"/>
              </a:rPr>
              <a:t>Cookie</a:t>
            </a:r>
            <a:r>
              <a:rPr lang="zh-CN" altLang="zh-CN" dirty="0">
                <a:latin typeface="华文中宋" panose="02010600040101010101" pitchFamily="2" charset="-122"/>
                <a:ea typeface="华文中宋" panose="02010600040101010101" pitchFamily="2" charset="-122"/>
              </a:rPr>
              <a:t>就可以表明自己的身份，从而实现认证与授权</a:t>
            </a:r>
            <a:endParaRPr lang="en-US" altLang="zh-CN" dirty="0">
              <a:latin typeface="华文中宋" panose="02010600040101010101" pitchFamily="2" charset="-122"/>
              <a:ea typeface="华文中宋" panose="02010600040101010101" pitchFamily="2" charset="-122"/>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a:latin typeface="华文中宋" panose="02010600040101010101" pitchFamily="2" charset="-122"/>
                <a:ea typeface="华文中宋" panose="02010600040101010101" pitchFamily="2" charset="-122"/>
              </a:rPr>
              <a:t>存在的问题</a:t>
            </a:r>
            <a:endParaRPr lang="en-US" altLang="zh-CN" dirty="0">
              <a:latin typeface="华文中宋" panose="02010600040101010101" pitchFamily="2" charset="-122"/>
              <a:ea typeface="华文中宋" panose="02010600040101010101" pitchFamily="2" charset="-122"/>
            </a:endParaRPr>
          </a:p>
          <a:p>
            <a:pPr marL="285750" indent="-285750">
              <a:lnSpc>
                <a:spcPct val="150000"/>
              </a:lnSpc>
              <a:buFont typeface="Wingdings" panose="05000000000000000000" pitchFamily="2" charset="2"/>
              <a:buChar char="l"/>
            </a:pPr>
            <a:r>
              <a:rPr lang="zh-CN" altLang="en-US" dirty="0">
                <a:latin typeface="华文中宋" panose="02010600040101010101" pitchFamily="2" charset="-122"/>
                <a:ea typeface="华文中宋" panose="02010600040101010101" pitchFamily="2" charset="-122"/>
              </a:rPr>
              <a:t>通常</a:t>
            </a:r>
            <a:r>
              <a:rPr lang="en-US" altLang="zh-CN" dirty="0">
                <a:latin typeface="华文中宋" panose="02010600040101010101" pitchFamily="2" charset="-122"/>
                <a:ea typeface="华文中宋" panose="02010600040101010101" pitchFamily="2" charset="-122"/>
              </a:rPr>
              <a:t>session</a:t>
            </a:r>
            <a:r>
              <a:rPr lang="zh-CN" altLang="en-US" dirty="0">
                <a:latin typeface="华文中宋" panose="02010600040101010101" pitchFamily="2" charset="-122"/>
                <a:ea typeface="华文中宋" panose="02010600040101010101" pitchFamily="2" charset="-122"/>
              </a:rPr>
              <a:t>保存在内存中，服务端的开销会明显增大。</a:t>
            </a:r>
            <a:endParaRPr lang="en-US" altLang="zh-CN" dirty="0">
              <a:latin typeface="华文中宋" panose="02010600040101010101" pitchFamily="2" charset="-122"/>
              <a:ea typeface="华文中宋" panose="02010600040101010101" pitchFamily="2" charset="-122"/>
            </a:endParaRPr>
          </a:p>
          <a:p>
            <a:pPr marL="285750" indent="-285750">
              <a:lnSpc>
                <a:spcPct val="150000"/>
              </a:lnSpc>
              <a:buFont typeface="Wingdings" panose="05000000000000000000" pitchFamily="2" charset="2"/>
              <a:buChar char="l"/>
            </a:pPr>
            <a:r>
              <a:rPr lang="zh-CN" altLang="en-US" dirty="0">
                <a:latin typeface="华文中宋" panose="02010600040101010101" pitchFamily="2" charset="-122"/>
                <a:ea typeface="华文中宋" panose="02010600040101010101" pitchFamily="2" charset="-122"/>
              </a:rPr>
              <a:t>这意味着用户下次请求还必须要请求在原先服务器上才能拿到授权的资源，不利于分布式的应用。</a:t>
            </a:r>
            <a:endParaRPr lang="en-US" altLang="zh-CN" dirty="0">
              <a:latin typeface="华文中宋" panose="02010600040101010101" pitchFamily="2" charset="-122"/>
              <a:ea typeface="华文中宋" panose="02010600040101010101" pitchFamily="2" charset="-122"/>
            </a:endParaRPr>
          </a:p>
          <a:p>
            <a:pPr marL="285750" indent="-285750">
              <a:lnSpc>
                <a:spcPct val="150000"/>
              </a:lnSpc>
              <a:buFont typeface="Wingdings" panose="05000000000000000000" pitchFamily="2" charset="2"/>
              <a:buChar char="l"/>
            </a:pPr>
            <a:r>
              <a:rPr lang="en-US" altLang="zh-CN" dirty="0">
                <a:latin typeface="华文中宋" panose="02010600040101010101" pitchFamily="2" charset="-122"/>
                <a:ea typeface="华文中宋" panose="02010600040101010101" pitchFamily="2" charset="-122"/>
              </a:rPr>
              <a:t>cookie</a:t>
            </a:r>
            <a:r>
              <a:rPr lang="zh-CN" altLang="en-US" dirty="0">
                <a:latin typeface="华文中宋" panose="02010600040101010101" pitchFamily="2" charset="-122"/>
                <a:ea typeface="华文中宋" panose="02010600040101010101" pitchFamily="2" charset="-122"/>
              </a:rPr>
              <a:t>如果被截获，用户就会很容易受到跨站请求伪造的攻击。</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dirty="0">
              <a:latin typeface="华文中宋" panose="02010600040101010101" pitchFamily="2" charset="-122"/>
              <a:ea typeface="华文中宋" panose="02010600040101010101" pitchFamily="2" charset="-122"/>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a:latin typeface="华文中宋" panose="02010600040101010101" pitchFamily="2" charset="-122"/>
                <a:ea typeface="华文中宋" panose="02010600040101010101" pitchFamily="2" charset="-122"/>
              </a:rPr>
              <a:t>Json Web Token(JWT)</a:t>
            </a:r>
            <a:r>
              <a:rPr lang="zh-CN" altLang="zh-CN" dirty="0">
                <a:latin typeface="华文中宋" panose="02010600040101010101" pitchFamily="2" charset="-122"/>
                <a:ea typeface="华文中宋" panose="02010600040101010101" pitchFamily="2" charset="-122"/>
              </a:rPr>
              <a:t>是一段经过签名的</a:t>
            </a:r>
            <a:r>
              <a:rPr lang="en-US" altLang="zh-CN" dirty="0">
                <a:latin typeface="华文中宋" panose="02010600040101010101" pitchFamily="2" charset="-122"/>
                <a:ea typeface="华文中宋" panose="02010600040101010101" pitchFamily="2" charset="-122"/>
              </a:rPr>
              <a:t>Json</a:t>
            </a:r>
            <a:r>
              <a:rPr lang="zh-CN" altLang="zh-CN" dirty="0">
                <a:latin typeface="华文中宋" panose="02010600040101010101" pitchFamily="2" charset="-122"/>
                <a:ea typeface="华文中宋" panose="02010600040101010101" pitchFamily="2" charset="-122"/>
              </a:rPr>
              <a:t>数据，</a:t>
            </a:r>
            <a:r>
              <a:rPr lang="zh-CN" altLang="en-US" dirty="0">
                <a:latin typeface="华文中宋" panose="02010600040101010101" pitchFamily="2" charset="-122"/>
                <a:ea typeface="华文中宋" panose="02010600040101010101" pitchFamily="2" charset="-122"/>
              </a:rPr>
              <a:t>同</a:t>
            </a:r>
            <a:r>
              <a:rPr lang="en-US" altLang="zh-CN" dirty="0">
                <a:latin typeface="华文中宋" panose="02010600040101010101" pitchFamily="2" charset="-122"/>
                <a:ea typeface="华文中宋" panose="02010600040101010101" pitchFamily="2" charset="-122"/>
              </a:rPr>
              <a:t>HTTP</a:t>
            </a:r>
            <a:r>
              <a:rPr lang="zh-CN" altLang="en-US" dirty="0">
                <a:latin typeface="华文中宋" panose="02010600040101010101" pitchFamily="2" charset="-122"/>
                <a:ea typeface="华文中宋" panose="02010600040101010101" pitchFamily="2" charset="-122"/>
              </a:rPr>
              <a:t>协议一样，它的认证机制也是无状态的，且</a:t>
            </a:r>
            <a:r>
              <a:rPr lang="zh-CN" altLang="zh-CN" dirty="0">
                <a:latin typeface="华文中宋" panose="02010600040101010101" pitchFamily="2" charset="-122"/>
                <a:ea typeface="华文中宋" panose="02010600040101010101" pitchFamily="2" charset="-122"/>
              </a:rPr>
              <a:t>不需服务端存储登录信息就能进行身份认证与授权。相比</a:t>
            </a:r>
            <a:r>
              <a:rPr lang="en-US" altLang="zh-CN" dirty="0">
                <a:latin typeface="华文中宋" panose="02010600040101010101" pitchFamily="2" charset="-122"/>
                <a:ea typeface="华文中宋" panose="02010600040101010101" pitchFamily="2" charset="-122"/>
              </a:rPr>
              <a:t>Session</a:t>
            </a:r>
            <a:r>
              <a:rPr lang="zh-CN" altLang="zh-CN" dirty="0">
                <a:latin typeface="华文中宋" panose="02010600040101010101" pitchFamily="2" charset="-122"/>
                <a:ea typeface="华文中宋" panose="02010600040101010101" pitchFamily="2" charset="-122"/>
              </a:rPr>
              <a:t>认证来说，</a:t>
            </a:r>
            <a:r>
              <a:rPr lang="en-US" altLang="zh-CN" dirty="0">
                <a:latin typeface="华文中宋" panose="02010600040101010101" pitchFamily="2" charset="-122"/>
                <a:ea typeface="华文中宋" panose="02010600040101010101" pitchFamily="2" charset="-122"/>
              </a:rPr>
              <a:t>Token</a:t>
            </a:r>
            <a:r>
              <a:rPr lang="zh-CN" altLang="zh-CN" dirty="0">
                <a:latin typeface="华文中宋" panose="02010600040101010101" pitchFamily="2" charset="-122"/>
                <a:ea typeface="华文中宋" panose="02010600040101010101" pitchFamily="2" charset="-122"/>
              </a:rPr>
              <a:t>认证具有无状态、避免</a:t>
            </a:r>
            <a:r>
              <a:rPr lang="en-US" altLang="zh-CN" dirty="0">
                <a:latin typeface="华文中宋" panose="02010600040101010101" pitchFamily="2" charset="-122"/>
                <a:ea typeface="华文中宋" panose="02010600040101010101" pitchFamily="2" charset="-122"/>
              </a:rPr>
              <a:t>CSRF</a:t>
            </a:r>
            <a:r>
              <a:rPr lang="zh-CN" altLang="zh-CN" dirty="0">
                <a:latin typeface="华文中宋" panose="02010600040101010101" pitchFamily="2" charset="-122"/>
                <a:ea typeface="华文中宋" panose="02010600040101010101" pitchFamily="2" charset="-122"/>
              </a:rPr>
              <a:t>攻击，适合移动端应用（移动端应用无法使用</a:t>
            </a:r>
            <a:r>
              <a:rPr lang="en-US" altLang="zh-CN" dirty="0">
                <a:latin typeface="华文中宋" panose="02010600040101010101" pitchFamily="2" charset="-122"/>
                <a:ea typeface="华文中宋" panose="02010600040101010101" pitchFamily="2" charset="-122"/>
              </a:rPr>
              <a:t>Cookie</a:t>
            </a:r>
            <a:r>
              <a:rPr lang="zh-CN" altLang="zh-CN" dirty="0">
                <a:latin typeface="华文中宋" panose="02010600040101010101" pitchFamily="2" charset="-122"/>
                <a:ea typeface="华文中宋" panose="02010600040101010101" pitchFamily="2" charset="-122"/>
              </a:rPr>
              <a:t>）等优点。</a:t>
            </a:r>
            <a:endParaRPr lang="zh-CN" altLang="en-US" dirty="0">
              <a:latin typeface="华文中宋" panose="02010600040101010101" pitchFamily="2" charset="-122"/>
              <a:ea typeface="华文中宋" panose="02010600040101010101" pitchFamily="2" charset="-122"/>
            </a:endParaRPr>
          </a:p>
          <a:p>
            <a:r>
              <a:rPr lang="zh-CN" altLang="en-US" dirty="0"/>
              <a:t>鉴别流程</a:t>
            </a:r>
            <a:endParaRPr lang="en-US" altLang="zh-CN" dirty="0"/>
          </a:p>
          <a:p>
            <a:r>
              <a:rPr lang="en-US" altLang="zh-CN" dirty="0"/>
              <a:t>1)</a:t>
            </a:r>
            <a:r>
              <a:rPr lang="zh-CN" altLang="en-US" dirty="0"/>
              <a:t>用户向服务器发送用户名和密码用于登陆系统。</a:t>
            </a:r>
          </a:p>
          <a:p>
            <a:r>
              <a:rPr lang="en-US" altLang="zh-CN" dirty="0"/>
              <a:t>2)</a:t>
            </a:r>
            <a:r>
              <a:rPr lang="zh-CN" altLang="en-US" dirty="0"/>
              <a:t>身份验证服务响应并返回了签名的 </a:t>
            </a:r>
            <a:r>
              <a:rPr lang="en-US" altLang="zh-CN" dirty="0"/>
              <a:t>JWT</a:t>
            </a:r>
            <a:r>
              <a:rPr lang="zh-CN" altLang="en-US" dirty="0"/>
              <a:t>，上面包含了用户是谁的内容。</a:t>
            </a:r>
          </a:p>
          <a:p>
            <a:r>
              <a:rPr lang="en-US" altLang="zh-CN" dirty="0"/>
              <a:t>3)</a:t>
            </a:r>
            <a:r>
              <a:rPr lang="zh-CN" altLang="en-US" dirty="0"/>
              <a:t>用户以后每次向后端发请求都在</a:t>
            </a:r>
            <a:r>
              <a:rPr lang="en-US" altLang="zh-CN" dirty="0"/>
              <a:t>Header</a:t>
            </a:r>
            <a:r>
              <a:rPr lang="zh-CN" altLang="en-US" dirty="0"/>
              <a:t>中带上 </a:t>
            </a:r>
            <a:r>
              <a:rPr lang="en-US" altLang="zh-CN" dirty="0"/>
              <a:t>JWT</a:t>
            </a:r>
            <a:r>
              <a:rPr lang="zh-CN" altLang="en-US" dirty="0"/>
              <a:t>。</a:t>
            </a:r>
          </a:p>
          <a:p>
            <a:r>
              <a:rPr lang="en-US" altLang="zh-CN" dirty="0"/>
              <a:t>4)</a:t>
            </a:r>
            <a:r>
              <a:rPr lang="zh-CN" altLang="en-US" dirty="0"/>
              <a:t>服务端检查 </a:t>
            </a:r>
            <a:r>
              <a:rPr lang="en-US" altLang="zh-CN" dirty="0"/>
              <a:t>JWT </a:t>
            </a:r>
            <a:r>
              <a:rPr lang="zh-CN" altLang="en-US" dirty="0"/>
              <a:t>并从中获取用户相关信息。在我们的系统中，</a:t>
            </a:r>
            <a:r>
              <a:rPr lang="en-US" altLang="zh-CN" dirty="0"/>
              <a:t>JWT</a:t>
            </a:r>
            <a:r>
              <a:rPr lang="zh-CN" altLang="en-US" dirty="0"/>
              <a:t>保存了用户名及用户权限，后续对后端服务的访问将从</a:t>
            </a:r>
            <a:r>
              <a:rPr lang="en-US" altLang="zh-CN" dirty="0"/>
              <a:t>JWT</a:t>
            </a:r>
            <a:r>
              <a:rPr lang="zh-CN" altLang="en-US" dirty="0"/>
              <a:t>中提取权限，并校验当前权限是否能访问该功能。</a:t>
            </a:r>
          </a:p>
        </p:txBody>
      </p:sp>
      <p:sp>
        <p:nvSpPr>
          <p:cNvPr id="4" name="灯片编号占位符 3"/>
          <p:cNvSpPr>
            <a:spLocks noGrp="1"/>
          </p:cNvSpPr>
          <p:nvPr>
            <p:ph type="sldNum" sz="quarter" idx="10"/>
          </p:nvPr>
        </p:nvSpPr>
        <p:spPr/>
        <p:txBody>
          <a:bodyPr/>
          <a:lstStyle/>
          <a:p>
            <a:fld id="{A6837353-30EB-4A48-80EB-173D804AEFBD}" type="slidenum">
              <a:rPr lang="zh-CN" altLang="en-US" smtClean="0"/>
              <a:t>21</a:t>
            </a:fld>
            <a:endParaRPr lang="zh-CN" altLang="en-US"/>
          </a:p>
        </p:txBody>
      </p:sp>
    </p:spTree>
    <p:extLst>
      <p:ext uri="{BB962C8B-B14F-4D97-AF65-F5344CB8AC3E}">
        <p14:creationId xmlns:p14="http://schemas.microsoft.com/office/powerpoint/2010/main" val="19178592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b="1" dirty="0">
                <a:latin typeface="华文中宋" panose="02010600040101010101" pitchFamily="2" charset="-122"/>
                <a:ea typeface="华文中宋" panose="02010600040101010101" pitchFamily="2" charset="-122"/>
              </a:rPr>
              <a:t>待进一步精简</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dirty="0">
              <a:latin typeface="华文中宋" panose="02010600040101010101" pitchFamily="2" charset="-122"/>
              <a:ea typeface="华文中宋" panose="02010600040101010101" pitchFamily="2" charset="-122"/>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zh-CN" dirty="0">
                <a:latin typeface="华文中宋" panose="02010600040101010101" pitchFamily="2" charset="-122"/>
                <a:ea typeface="华文中宋" panose="02010600040101010101" pitchFamily="2" charset="-122"/>
              </a:rPr>
              <a:t>客户端与服务器通信</a:t>
            </a:r>
            <a:r>
              <a:rPr lang="zh-CN" altLang="en-US" dirty="0">
                <a:latin typeface="华文中宋" panose="02010600040101010101" pitchFamily="2" charset="-122"/>
                <a:ea typeface="华文中宋" panose="02010600040101010101" pitchFamily="2" charset="-122"/>
              </a:rPr>
              <a:t>基于</a:t>
            </a:r>
            <a:r>
              <a:rPr lang="en-US" altLang="zh-CN" dirty="0">
                <a:latin typeface="华文中宋" panose="02010600040101010101" pitchFamily="2" charset="-122"/>
                <a:ea typeface="华文中宋" panose="02010600040101010101" pitchFamily="2" charset="-122"/>
              </a:rPr>
              <a:t>Http</a:t>
            </a:r>
            <a:r>
              <a:rPr lang="zh-CN" altLang="zh-CN" dirty="0">
                <a:latin typeface="华文中宋" panose="02010600040101010101" pitchFamily="2" charset="-122"/>
                <a:ea typeface="华文中宋" panose="02010600040101010101" pitchFamily="2" charset="-122"/>
              </a:rPr>
              <a:t>协议，对于非隐私通信来说</a:t>
            </a:r>
            <a:r>
              <a:rPr lang="zh-CN" altLang="en-US" dirty="0">
                <a:latin typeface="华文中宋" panose="02010600040101010101" pitchFamily="2" charset="-122"/>
                <a:ea typeface="华文中宋" panose="02010600040101010101" pitchFamily="2" charset="-122"/>
              </a:rPr>
              <a:t>已可满足需求</a:t>
            </a:r>
            <a:r>
              <a:rPr lang="zh-CN" altLang="zh-CN" dirty="0">
                <a:latin typeface="华文中宋" panose="02010600040101010101" pitchFamily="2" charset="-122"/>
                <a:ea typeface="华文中宋" panose="02010600040101010101" pitchFamily="2" charset="-122"/>
              </a:rPr>
              <a:t>，但对于用户私密信息的传输</a:t>
            </a:r>
            <a:r>
              <a:rPr lang="zh-CN" altLang="en-US" dirty="0">
                <a:latin typeface="华文中宋" panose="02010600040101010101" pitchFamily="2" charset="-122"/>
                <a:ea typeface="华文中宋" panose="02010600040101010101" pitchFamily="2" charset="-122"/>
              </a:rPr>
              <a:t>（</a:t>
            </a:r>
            <a:r>
              <a:rPr lang="zh-CN" altLang="zh-CN" dirty="0">
                <a:latin typeface="华文中宋" panose="02010600040101010101" pitchFamily="2" charset="-122"/>
                <a:ea typeface="华文中宋" panose="02010600040101010101" pitchFamily="2" charset="-122"/>
              </a:rPr>
              <a:t>用户名、密码、</a:t>
            </a:r>
            <a:r>
              <a:rPr lang="zh-CN" altLang="en-US" dirty="0">
                <a:latin typeface="华文中宋" panose="02010600040101010101" pitchFamily="2" charset="-122"/>
                <a:ea typeface="华文中宋" panose="02010600040101010101" pitchFamily="2" charset="-122"/>
              </a:rPr>
              <a:t>教师</a:t>
            </a:r>
            <a:r>
              <a:rPr lang="zh-CN" altLang="en-US" dirty="0">
                <a:solidFill>
                  <a:srgbClr val="FF0000"/>
                </a:solidFill>
                <a:latin typeface="华文中宋" panose="02010600040101010101" pitchFamily="2" charset="-122"/>
                <a:ea typeface="华文中宋" panose="02010600040101010101" pitchFamily="2" charset="-122"/>
              </a:rPr>
              <a:t>上传的图片</a:t>
            </a:r>
            <a:r>
              <a:rPr lang="zh-CN" altLang="en-US" dirty="0">
                <a:latin typeface="华文中宋" panose="02010600040101010101" pitchFamily="2" charset="-122"/>
                <a:ea typeface="华文中宋" panose="02010600040101010101" pitchFamily="2" charset="-122"/>
              </a:rPr>
              <a:t>、</a:t>
            </a:r>
            <a:r>
              <a:rPr lang="en-US" altLang="zh-CN" dirty="0">
                <a:solidFill>
                  <a:srgbClr val="FF0000"/>
                </a:solidFill>
                <a:latin typeface="华文中宋" panose="02010600040101010101" pitchFamily="2" charset="-122"/>
                <a:ea typeface="华文中宋" panose="02010600040101010101" pitchFamily="2" charset="-122"/>
              </a:rPr>
              <a:t>JWT</a:t>
            </a:r>
            <a:r>
              <a:rPr lang="zh-CN" altLang="zh-CN" dirty="0">
                <a:latin typeface="华文中宋" panose="02010600040101010101" pitchFamily="2" charset="-122"/>
                <a:ea typeface="华文中宋" panose="02010600040101010101" pitchFamily="2" charset="-122"/>
              </a:rPr>
              <a:t>等</a:t>
            </a:r>
            <a:r>
              <a:rPr lang="zh-CN" altLang="en-US" dirty="0">
                <a:latin typeface="华文中宋" panose="02010600040101010101" pitchFamily="2" charset="-122"/>
                <a:ea typeface="华文中宋" panose="02010600040101010101" pitchFamily="2" charset="-122"/>
              </a:rPr>
              <a:t>）</a:t>
            </a:r>
            <a:r>
              <a:rPr lang="en-US" altLang="zh-CN" dirty="0">
                <a:latin typeface="华文中宋" panose="02010600040101010101" pitchFamily="2" charset="-122"/>
                <a:ea typeface="华文中宋" panose="02010600040101010101" pitchFamily="2" charset="-122"/>
              </a:rPr>
              <a:t>Http</a:t>
            </a:r>
            <a:r>
              <a:rPr lang="zh-CN" altLang="en-US" dirty="0">
                <a:latin typeface="华文中宋" panose="02010600040101010101" pitchFamily="2" charset="-122"/>
                <a:ea typeface="华文中宋" panose="02010600040101010101" pitchFamily="2" charset="-122"/>
              </a:rPr>
              <a:t>存在安全隐患，因此我们对传输过程进行了加密。</a:t>
            </a:r>
          </a:p>
          <a:p>
            <a:pPr marL="0" marR="0" indent="0" algn="l" defTabSz="914400" rtl="0" eaLnBrk="1" fontAlgn="auto" latinLnBrk="0" hangingPunct="1">
              <a:lnSpc>
                <a:spcPct val="100000"/>
              </a:lnSpc>
              <a:spcBef>
                <a:spcPts val="0"/>
              </a:spcBef>
              <a:spcAft>
                <a:spcPts val="0"/>
              </a:spcAft>
              <a:buClrTx/>
              <a:buSzTx/>
              <a:buFontTx/>
              <a:buNone/>
              <a:tabLst/>
              <a:defRPr/>
            </a:pPr>
            <a:r>
              <a:rPr lang="zh-CN" altLang="zh-CN" kern="100" dirty="0">
                <a:latin typeface="华文中宋" panose="02010600040101010101" pitchFamily="2" charset="-122"/>
                <a:ea typeface="华文中宋" panose="02010600040101010101" pitchFamily="2" charset="-122"/>
                <a:cs typeface="DFKai-SB"/>
              </a:rPr>
              <a:t>因此我们采用</a:t>
            </a:r>
            <a:r>
              <a:rPr lang="zh-CN" altLang="zh-CN" kern="100" dirty="0">
                <a:solidFill>
                  <a:srgbClr val="FF0000"/>
                </a:solidFill>
                <a:latin typeface="华文中宋" panose="02010600040101010101" pitchFamily="2" charset="-122"/>
                <a:ea typeface="华文中宋" panose="02010600040101010101" pitchFamily="2" charset="-122"/>
                <a:cs typeface="DFKai-SB"/>
              </a:rPr>
              <a:t>混合加密</a:t>
            </a:r>
            <a:r>
              <a:rPr lang="zh-CN" altLang="zh-CN" kern="100" dirty="0">
                <a:latin typeface="华文中宋" panose="02010600040101010101" pitchFamily="2" charset="-122"/>
                <a:ea typeface="华文中宋" panose="02010600040101010101" pitchFamily="2" charset="-122"/>
                <a:cs typeface="DFKai-SB"/>
              </a:rPr>
              <a:t>方式，客户端使用服务端的公钥对对称密钥进行加密，传输至服务端后使用私钥进行解密，然后双方使用对称密钥进行加密通信。这样，</a:t>
            </a:r>
            <a:r>
              <a:rPr lang="zh-CN" altLang="zh-CN" kern="100" dirty="0">
                <a:solidFill>
                  <a:srgbClr val="FF0000"/>
                </a:solidFill>
                <a:latin typeface="华文中宋" panose="02010600040101010101" pitchFamily="2" charset="-122"/>
                <a:ea typeface="华文中宋" panose="02010600040101010101" pitchFamily="2" charset="-122"/>
                <a:cs typeface="DFKai-SB"/>
              </a:rPr>
              <a:t>既使用了非对称密钥加密保证了传输密钥的安全性，又使用对称密钥加密方式保证了加密传输的效率。</a:t>
            </a:r>
            <a:endParaRPr lang="en-US" altLang="zh-CN" kern="100" dirty="0">
              <a:solidFill>
                <a:srgbClr val="FF0000"/>
              </a:solidFill>
              <a:latin typeface="华文中宋" panose="02010600040101010101" pitchFamily="2" charset="-122"/>
              <a:ea typeface="华文中宋" panose="02010600040101010101" pitchFamily="2" charset="-122"/>
              <a:cs typeface="DFKai-SB"/>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kern="100" dirty="0">
              <a:solidFill>
                <a:srgbClr val="FF0000"/>
              </a:solidFill>
              <a:latin typeface="华文中宋" panose="02010600040101010101" pitchFamily="2" charset="-122"/>
              <a:ea typeface="华文中宋" panose="02010600040101010101" pitchFamily="2" charset="-122"/>
              <a:cs typeface="DFKai-SB"/>
            </a:endParaRPr>
          </a:p>
          <a:p>
            <a:r>
              <a:rPr lang="zh-CN" altLang="en-US" sz="1600" b="1" dirty="0">
                <a:latin typeface="华文中宋" panose="02010600040101010101" pitchFamily="2" charset="-122"/>
                <a:ea typeface="华文中宋" panose="02010600040101010101" pitchFamily="2" charset="-122"/>
              </a:rPr>
              <a:t>客户端加密步骤：</a:t>
            </a:r>
            <a:endParaRPr lang="en-US" altLang="zh-CN" sz="1600" b="1" dirty="0">
              <a:latin typeface="华文中宋" panose="02010600040101010101" pitchFamily="2" charset="-122"/>
              <a:ea typeface="华文中宋" panose="02010600040101010101" pitchFamily="2" charset="-122"/>
            </a:endParaRPr>
          </a:p>
          <a:p>
            <a:pPr>
              <a:lnSpc>
                <a:spcPct val="200000"/>
              </a:lnSpc>
            </a:pPr>
            <a:r>
              <a:rPr lang="en-US" altLang="zh-CN" dirty="0">
                <a:latin typeface="华文中宋" panose="02010600040101010101" pitchFamily="2" charset="-122"/>
                <a:ea typeface="华文中宋" panose="02010600040101010101" pitchFamily="2" charset="-122"/>
              </a:rPr>
              <a:t>1.</a:t>
            </a:r>
            <a:r>
              <a:rPr lang="zh-CN" altLang="en-US" dirty="0">
                <a:latin typeface="华文中宋" panose="02010600040101010101" pitchFamily="2" charset="-122"/>
                <a:ea typeface="华文中宋" panose="02010600040101010101" pitchFamily="2" charset="-122"/>
              </a:rPr>
              <a:t>生成</a:t>
            </a:r>
            <a:r>
              <a:rPr lang="en-US" altLang="zh-CN" dirty="0">
                <a:latin typeface="华文中宋" panose="02010600040101010101" pitchFamily="2" charset="-122"/>
                <a:ea typeface="华文中宋" panose="02010600040101010101" pitchFamily="2" charset="-122"/>
              </a:rPr>
              <a:t>SM4</a:t>
            </a:r>
            <a:r>
              <a:rPr lang="zh-CN" altLang="en-US" dirty="0">
                <a:latin typeface="华文中宋" panose="02010600040101010101" pitchFamily="2" charset="-122"/>
                <a:ea typeface="华文中宋" panose="02010600040101010101" pitchFamily="2" charset="-122"/>
              </a:rPr>
              <a:t>的密钥；</a:t>
            </a:r>
          </a:p>
          <a:p>
            <a:pPr>
              <a:lnSpc>
                <a:spcPct val="200000"/>
              </a:lnSpc>
            </a:pPr>
            <a:r>
              <a:rPr lang="en-US" altLang="zh-CN" dirty="0">
                <a:latin typeface="华文中宋" panose="02010600040101010101" pitchFamily="2" charset="-122"/>
                <a:ea typeface="华文中宋" panose="02010600040101010101" pitchFamily="2" charset="-122"/>
              </a:rPr>
              <a:t>2.</a:t>
            </a:r>
            <a:r>
              <a:rPr lang="zh-CN" altLang="en-US" dirty="0">
                <a:latin typeface="华文中宋" panose="02010600040101010101" pitchFamily="2" charset="-122"/>
                <a:ea typeface="华文中宋" panose="02010600040101010101" pitchFamily="2" charset="-122"/>
              </a:rPr>
              <a:t>使用</a:t>
            </a:r>
            <a:r>
              <a:rPr lang="en-US" altLang="zh-CN" dirty="0">
                <a:latin typeface="华文中宋" panose="02010600040101010101" pitchFamily="2" charset="-122"/>
                <a:ea typeface="华文中宋" panose="02010600040101010101" pitchFamily="2" charset="-122"/>
              </a:rPr>
              <a:t>SM2</a:t>
            </a:r>
            <a:r>
              <a:rPr lang="zh-CN" altLang="en-US" dirty="0">
                <a:latin typeface="华文中宋" panose="02010600040101010101" pitchFamily="2" charset="-122"/>
                <a:ea typeface="华文中宋" panose="02010600040101010101" pitchFamily="2" charset="-122"/>
              </a:rPr>
              <a:t>公钥加密刚刚生成的</a:t>
            </a:r>
            <a:r>
              <a:rPr lang="en-US" altLang="zh-CN" dirty="0">
                <a:latin typeface="华文中宋" panose="02010600040101010101" pitchFamily="2" charset="-122"/>
                <a:ea typeface="华文中宋" panose="02010600040101010101" pitchFamily="2" charset="-122"/>
              </a:rPr>
              <a:t>SM4</a:t>
            </a:r>
            <a:r>
              <a:rPr lang="zh-CN" altLang="en-US" dirty="0">
                <a:latin typeface="华文中宋" panose="02010600040101010101" pitchFamily="2" charset="-122"/>
                <a:ea typeface="华文中宋" panose="02010600040101010101" pitchFamily="2" charset="-122"/>
              </a:rPr>
              <a:t>密钥；</a:t>
            </a:r>
          </a:p>
          <a:p>
            <a:pPr>
              <a:lnSpc>
                <a:spcPct val="200000"/>
              </a:lnSpc>
            </a:pPr>
            <a:r>
              <a:rPr lang="en-US" altLang="zh-CN" dirty="0">
                <a:latin typeface="华文中宋" panose="02010600040101010101" pitchFamily="2" charset="-122"/>
                <a:ea typeface="华文中宋" panose="02010600040101010101" pitchFamily="2" charset="-122"/>
              </a:rPr>
              <a:t>3.</a:t>
            </a:r>
            <a:r>
              <a:rPr lang="zh-CN" altLang="en-US" dirty="0">
                <a:latin typeface="华文中宋" panose="02010600040101010101" pitchFamily="2" charset="-122"/>
                <a:ea typeface="华文中宋" panose="02010600040101010101" pitchFamily="2" charset="-122"/>
              </a:rPr>
              <a:t>再使用第</a:t>
            </a:r>
            <a:r>
              <a:rPr lang="en-US" altLang="zh-CN" dirty="0">
                <a:latin typeface="华文中宋" panose="02010600040101010101" pitchFamily="2" charset="-122"/>
                <a:ea typeface="华文中宋" panose="02010600040101010101" pitchFamily="2" charset="-122"/>
              </a:rPr>
              <a:t>1</a:t>
            </a:r>
            <a:r>
              <a:rPr lang="zh-CN" altLang="en-US" dirty="0">
                <a:latin typeface="华文中宋" panose="02010600040101010101" pitchFamily="2" charset="-122"/>
                <a:ea typeface="华文中宋" panose="02010600040101010101" pitchFamily="2" charset="-122"/>
              </a:rPr>
              <a:t>步生成的</a:t>
            </a:r>
            <a:r>
              <a:rPr lang="en-US" altLang="zh-CN" dirty="0">
                <a:latin typeface="华文中宋" panose="02010600040101010101" pitchFamily="2" charset="-122"/>
                <a:ea typeface="华文中宋" panose="02010600040101010101" pitchFamily="2" charset="-122"/>
              </a:rPr>
              <a:t>SM4</a:t>
            </a:r>
            <a:r>
              <a:rPr lang="zh-CN" altLang="en-US" dirty="0">
                <a:latin typeface="华文中宋" panose="02010600040101010101" pitchFamily="2" charset="-122"/>
                <a:ea typeface="华文中宋" panose="02010600040101010101" pitchFamily="2" charset="-122"/>
              </a:rPr>
              <a:t>密钥，对“待提交的数据”使用</a:t>
            </a:r>
            <a:r>
              <a:rPr lang="en-US" altLang="zh-CN" dirty="0">
                <a:latin typeface="华文中宋" panose="02010600040101010101" pitchFamily="2" charset="-122"/>
                <a:ea typeface="华文中宋" panose="02010600040101010101" pitchFamily="2" charset="-122"/>
              </a:rPr>
              <a:t>SM4</a:t>
            </a:r>
            <a:r>
              <a:rPr lang="zh-CN" altLang="en-US" dirty="0">
                <a:latin typeface="华文中宋" panose="02010600040101010101" pitchFamily="2" charset="-122"/>
                <a:ea typeface="华文中宋" panose="02010600040101010101" pitchFamily="2" charset="-122"/>
              </a:rPr>
              <a:t>加密；</a:t>
            </a:r>
          </a:p>
          <a:p>
            <a:pPr>
              <a:lnSpc>
                <a:spcPct val="200000"/>
              </a:lnSpc>
            </a:pPr>
            <a:r>
              <a:rPr lang="en-US" altLang="zh-CN" dirty="0">
                <a:latin typeface="华文中宋" panose="02010600040101010101" pitchFamily="2" charset="-122"/>
                <a:ea typeface="华文中宋" panose="02010600040101010101" pitchFamily="2" charset="-122"/>
              </a:rPr>
              <a:t>4.</a:t>
            </a:r>
            <a:r>
              <a:rPr lang="zh-CN" altLang="en-US" dirty="0">
                <a:latin typeface="华文中宋" panose="02010600040101010101" pitchFamily="2" charset="-122"/>
                <a:ea typeface="华文中宋" panose="02010600040101010101" pitchFamily="2" charset="-122"/>
              </a:rPr>
              <a:t>将第</a:t>
            </a:r>
            <a:r>
              <a:rPr lang="en-US" altLang="zh-CN" dirty="0">
                <a:latin typeface="华文中宋" panose="02010600040101010101" pitchFamily="2" charset="-122"/>
                <a:ea typeface="华文中宋" panose="02010600040101010101" pitchFamily="2" charset="-122"/>
              </a:rPr>
              <a:t>2</a:t>
            </a:r>
            <a:r>
              <a:rPr lang="zh-CN" altLang="en-US" dirty="0">
                <a:latin typeface="华文中宋" panose="02010600040101010101" pitchFamily="2" charset="-122"/>
                <a:ea typeface="华文中宋" panose="02010600040101010101" pitchFamily="2" charset="-122"/>
              </a:rPr>
              <a:t>与第</a:t>
            </a:r>
            <a:r>
              <a:rPr lang="en-US" altLang="zh-CN" dirty="0">
                <a:latin typeface="华文中宋" panose="02010600040101010101" pitchFamily="2" charset="-122"/>
                <a:ea typeface="华文中宋" panose="02010600040101010101" pitchFamily="2" charset="-122"/>
              </a:rPr>
              <a:t>3</a:t>
            </a:r>
            <a:r>
              <a:rPr lang="zh-CN" altLang="en-US" dirty="0">
                <a:latin typeface="华文中宋" panose="02010600040101010101" pitchFamily="2" charset="-122"/>
                <a:ea typeface="华文中宋" panose="02010600040101010101" pitchFamily="2" charset="-122"/>
              </a:rPr>
              <a:t>生成的内容传给服务端。</a:t>
            </a:r>
            <a:endParaRPr lang="en-US" altLang="zh-CN" dirty="0">
              <a:latin typeface="华文中宋" panose="02010600040101010101" pitchFamily="2" charset="-122"/>
              <a:ea typeface="华文中宋" panose="02010600040101010101" pitchFamily="2" charset="-122"/>
            </a:endParaRPr>
          </a:p>
          <a:p>
            <a:pPr>
              <a:lnSpc>
                <a:spcPct val="200000"/>
              </a:lnSpc>
            </a:pPr>
            <a:endParaRPr lang="en-US" altLang="zh-CN" dirty="0">
              <a:latin typeface="华文中宋" panose="02010600040101010101" pitchFamily="2" charset="-122"/>
              <a:ea typeface="华文中宋" panose="02010600040101010101" pitchFamily="2" charset="-122"/>
            </a:endParaRPr>
          </a:p>
          <a:p>
            <a:r>
              <a:rPr lang="zh-CN" altLang="en-US" sz="1600" b="1" dirty="0">
                <a:latin typeface="华文中宋" panose="02010600040101010101" pitchFamily="2" charset="-122"/>
                <a:ea typeface="华文中宋" panose="02010600040101010101" pitchFamily="2" charset="-122"/>
              </a:rPr>
              <a:t>服务端解密步骤：</a:t>
            </a:r>
            <a:endParaRPr lang="en-US" altLang="zh-CN" sz="1600" b="1" dirty="0">
              <a:latin typeface="华文中宋" panose="02010600040101010101" pitchFamily="2" charset="-122"/>
              <a:ea typeface="华文中宋" panose="02010600040101010101" pitchFamily="2" charset="-122"/>
            </a:endParaRPr>
          </a:p>
          <a:p>
            <a:pPr>
              <a:lnSpc>
                <a:spcPct val="200000"/>
              </a:lnSpc>
            </a:pPr>
            <a:r>
              <a:rPr lang="en-US" altLang="zh-CN" dirty="0">
                <a:latin typeface="华文中宋" panose="02010600040101010101" pitchFamily="2" charset="-122"/>
                <a:ea typeface="华文中宋" panose="02010600040101010101" pitchFamily="2" charset="-122"/>
              </a:rPr>
              <a:t>1.</a:t>
            </a:r>
            <a:r>
              <a:rPr lang="zh-CN" altLang="en-US" dirty="0">
                <a:latin typeface="华文中宋" panose="02010600040101010101" pitchFamily="2" charset="-122"/>
                <a:ea typeface="华文中宋" panose="02010600040101010101" pitchFamily="2" charset="-122"/>
              </a:rPr>
              <a:t>获取到客户端传过来的“密钥密文”和“内容密文”；</a:t>
            </a:r>
          </a:p>
          <a:p>
            <a:pPr>
              <a:lnSpc>
                <a:spcPct val="200000"/>
              </a:lnSpc>
            </a:pPr>
            <a:r>
              <a:rPr lang="en-US" altLang="zh-CN" dirty="0">
                <a:latin typeface="华文中宋" panose="02010600040101010101" pitchFamily="2" charset="-122"/>
                <a:ea typeface="华文中宋" panose="02010600040101010101" pitchFamily="2" charset="-122"/>
              </a:rPr>
              <a:t>2.</a:t>
            </a:r>
            <a:r>
              <a:rPr lang="zh-CN" altLang="en-US" dirty="0">
                <a:latin typeface="华文中宋" panose="02010600040101010101" pitchFamily="2" charset="-122"/>
                <a:ea typeface="华文中宋" panose="02010600040101010101" pitchFamily="2" charset="-122"/>
              </a:rPr>
              <a:t>使用</a:t>
            </a:r>
            <a:r>
              <a:rPr lang="en-US" altLang="zh-CN" dirty="0">
                <a:latin typeface="华文中宋" panose="02010600040101010101" pitchFamily="2" charset="-122"/>
                <a:ea typeface="华文中宋" panose="02010600040101010101" pitchFamily="2" charset="-122"/>
              </a:rPr>
              <a:t>SM2</a:t>
            </a:r>
            <a:r>
              <a:rPr lang="zh-CN" altLang="en-US" dirty="0">
                <a:latin typeface="华文中宋" panose="02010600040101010101" pitchFamily="2" charset="-122"/>
                <a:ea typeface="华文中宋" panose="02010600040101010101" pitchFamily="2" charset="-122"/>
              </a:rPr>
              <a:t>私钥解密从客户端拿到的“密钥密文”；</a:t>
            </a:r>
          </a:p>
          <a:p>
            <a:pPr>
              <a:lnSpc>
                <a:spcPct val="200000"/>
              </a:lnSpc>
            </a:pPr>
            <a:r>
              <a:rPr lang="en-US" altLang="zh-CN" dirty="0">
                <a:latin typeface="华文中宋" panose="02010600040101010101" pitchFamily="2" charset="-122"/>
                <a:ea typeface="华文中宋" panose="02010600040101010101" pitchFamily="2" charset="-122"/>
              </a:rPr>
              <a:t>3.</a:t>
            </a:r>
            <a:r>
              <a:rPr lang="zh-CN" altLang="en-US" dirty="0">
                <a:latin typeface="华文中宋" panose="02010600040101010101" pitchFamily="2" charset="-122"/>
                <a:ea typeface="华文中宋" panose="02010600040101010101" pitchFamily="2" charset="-122"/>
              </a:rPr>
              <a:t>再使用第</a:t>
            </a:r>
            <a:r>
              <a:rPr lang="en-US" altLang="zh-CN" dirty="0">
                <a:latin typeface="华文中宋" panose="02010600040101010101" pitchFamily="2" charset="-122"/>
                <a:ea typeface="华文中宋" panose="02010600040101010101" pitchFamily="2" charset="-122"/>
              </a:rPr>
              <a:t>2</a:t>
            </a:r>
            <a:r>
              <a:rPr lang="zh-CN" altLang="en-US" dirty="0">
                <a:latin typeface="华文中宋" panose="02010600040101010101" pitchFamily="2" charset="-122"/>
                <a:ea typeface="华文中宋" panose="02010600040101010101" pitchFamily="2" charset="-122"/>
              </a:rPr>
              <a:t>步解密出来的明文密钥。通过</a:t>
            </a:r>
            <a:r>
              <a:rPr lang="en-US" altLang="zh-CN" dirty="0">
                <a:latin typeface="华文中宋" panose="02010600040101010101" pitchFamily="2" charset="-122"/>
                <a:ea typeface="华文中宋" panose="02010600040101010101" pitchFamily="2" charset="-122"/>
              </a:rPr>
              <a:t>SM4</a:t>
            </a:r>
            <a:r>
              <a:rPr lang="zh-CN" altLang="en-US" dirty="0">
                <a:latin typeface="华文中宋" panose="02010600040101010101" pitchFamily="2" charset="-122"/>
                <a:ea typeface="华文中宋" panose="02010600040101010101" pitchFamily="2" charset="-122"/>
              </a:rPr>
              <a:t>解密内容的密文。</a:t>
            </a:r>
          </a:p>
          <a:p>
            <a:pPr>
              <a:lnSpc>
                <a:spcPct val="200000"/>
              </a:lnSpc>
            </a:pPr>
            <a:endParaRPr lang="zh-CN" altLang="en-US" dirty="0">
              <a:latin typeface="华文中宋" panose="02010600040101010101" pitchFamily="2" charset="-122"/>
              <a:ea typeface="华文中宋" panose="02010600040101010101" pitchFamily="2" charset="-122"/>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kern="100" dirty="0">
              <a:solidFill>
                <a:srgbClr val="FF0000"/>
              </a:solidFill>
              <a:latin typeface="华文中宋" panose="02010600040101010101" pitchFamily="2" charset="-122"/>
              <a:ea typeface="华文中宋" panose="02010600040101010101" pitchFamily="2" charset="-122"/>
            </a:endParaRPr>
          </a:p>
          <a:p>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22</a:t>
            </a:fld>
            <a:endParaRPr lang="zh-CN" altLang="en-US"/>
          </a:p>
        </p:txBody>
      </p:sp>
    </p:spTree>
    <p:extLst>
      <p:ext uri="{BB962C8B-B14F-4D97-AF65-F5344CB8AC3E}">
        <p14:creationId xmlns:p14="http://schemas.microsoft.com/office/powerpoint/2010/main" val="12523606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验证步骤</a:t>
            </a:r>
            <a:endParaRPr lang="en-US" altLang="zh-CN" dirty="0"/>
          </a:p>
          <a:p>
            <a:pPr marL="228600" indent="-228600">
              <a:lnSpc>
                <a:spcPct val="150000"/>
              </a:lnSpc>
              <a:buAutoNum type="arabicPeriod"/>
            </a:pPr>
            <a:r>
              <a:rPr lang="zh-CN" altLang="en-US" dirty="0">
                <a:latin typeface="华文中宋" panose="02010600040101010101" pitchFamily="2" charset="-122"/>
                <a:ea typeface="华文中宋" panose="02010600040101010101" pitchFamily="2" charset="-122"/>
              </a:rPr>
              <a:t>数据库中保存有</a:t>
            </a:r>
            <a:r>
              <a:rPr lang="en-US" altLang="zh-CN" dirty="0">
                <a:latin typeface="华文中宋" panose="02010600040101010101" pitchFamily="2" charset="-122"/>
                <a:ea typeface="华文中宋" panose="02010600040101010101" pitchFamily="2" charset="-122"/>
              </a:rPr>
              <a:t>Salt</a:t>
            </a:r>
            <a:r>
              <a:rPr lang="zh-CN" altLang="en-US" dirty="0">
                <a:latin typeface="华文中宋" panose="02010600040101010101" pitchFamily="2" charset="-122"/>
                <a:ea typeface="华文中宋" panose="02010600040101010101" pitchFamily="2" charset="-122"/>
              </a:rPr>
              <a:t>值、</a:t>
            </a:r>
            <a:r>
              <a:rPr lang="en-US" altLang="zh-CN" dirty="0" err="1">
                <a:latin typeface="华文中宋" panose="02010600040101010101" pitchFamily="2" charset="-122"/>
                <a:ea typeface="华文中宋" panose="02010600040101010101" pitchFamily="2" charset="-122"/>
              </a:rPr>
              <a:t>SaltRounds</a:t>
            </a:r>
            <a:r>
              <a:rPr lang="zh-CN" altLang="en-US" dirty="0">
                <a:latin typeface="华文中宋" panose="02010600040101010101" pitchFamily="2" charset="-122"/>
                <a:ea typeface="华文中宋" panose="02010600040101010101" pitchFamily="2" charset="-122"/>
              </a:rPr>
              <a:t>值、</a:t>
            </a:r>
            <a:r>
              <a:rPr lang="en-US" altLang="zh-CN" dirty="0" err="1">
                <a:latin typeface="华文中宋" panose="02010600040101010101" pitchFamily="2" charset="-122"/>
                <a:ea typeface="华文中宋" panose="02010600040101010101" pitchFamily="2" charset="-122"/>
              </a:rPr>
              <a:t>MyHash</a:t>
            </a:r>
            <a:r>
              <a:rPr lang="zh-CN" altLang="en-US" dirty="0">
                <a:latin typeface="华文中宋" panose="02010600040101010101" pitchFamily="2" charset="-122"/>
                <a:ea typeface="华文中宋" panose="02010600040101010101" pitchFamily="2" charset="-122"/>
              </a:rPr>
              <a:t>值，</a:t>
            </a:r>
            <a:r>
              <a:rPr lang="zh-CN" altLang="zh-CN" dirty="0">
                <a:latin typeface="华文中宋" panose="02010600040101010101" pitchFamily="2" charset="-122"/>
                <a:ea typeface="华文中宋" panose="02010600040101010101" pitchFamily="2" charset="-122"/>
              </a:rPr>
              <a:t>首先从数据库中提取出</a:t>
            </a:r>
            <a:r>
              <a:rPr lang="en-US" altLang="zh-CN" dirty="0">
                <a:latin typeface="华文中宋" panose="02010600040101010101" pitchFamily="2" charset="-122"/>
                <a:ea typeface="华文中宋" panose="02010600040101010101" pitchFamily="2" charset="-122"/>
              </a:rPr>
              <a:t>Salt</a:t>
            </a:r>
            <a:r>
              <a:rPr lang="zh-CN" altLang="zh-CN" dirty="0">
                <a:latin typeface="华文中宋" panose="02010600040101010101" pitchFamily="2" charset="-122"/>
                <a:ea typeface="华文中宋" panose="02010600040101010101" pitchFamily="2" charset="-122"/>
              </a:rPr>
              <a:t>值和</a:t>
            </a:r>
            <a:r>
              <a:rPr lang="en-US" altLang="zh-CN" dirty="0" err="1">
                <a:latin typeface="华文中宋" panose="02010600040101010101" pitchFamily="2" charset="-122"/>
                <a:ea typeface="华文中宋" panose="02010600040101010101" pitchFamily="2" charset="-122"/>
              </a:rPr>
              <a:t>SaltRounds</a:t>
            </a:r>
            <a:r>
              <a:rPr lang="zh-CN" altLang="zh-CN" dirty="0">
                <a:latin typeface="华文中宋" panose="02010600040101010101" pitchFamily="2" charset="-122"/>
                <a:ea typeface="华文中宋" panose="02010600040101010101" pitchFamily="2" charset="-122"/>
              </a:rPr>
              <a:t>值</a:t>
            </a:r>
            <a:r>
              <a:rPr lang="zh-CN" altLang="en-US" dirty="0">
                <a:latin typeface="华文中宋" panose="02010600040101010101" pitchFamily="2" charset="-122"/>
                <a:ea typeface="华文中宋" panose="02010600040101010101" pitchFamily="2" charset="-122"/>
              </a:rPr>
              <a:t>；</a:t>
            </a:r>
            <a:endParaRPr lang="en-US" altLang="zh-CN" dirty="0">
              <a:latin typeface="华文中宋" panose="02010600040101010101" pitchFamily="2" charset="-122"/>
              <a:ea typeface="华文中宋" panose="02010600040101010101" pitchFamily="2" charset="-122"/>
            </a:endParaRPr>
          </a:p>
          <a:p>
            <a:pPr marL="228600" indent="-228600">
              <a:lnSpc>
                <a:spcPct val="150000"/>
              </a:lnSpc>
              <a:buAutoNum type="arabicPeriod"/>
            </a:pPr>
            <a:r>
              <a:rPr lang="en-US" altLang="zh-CN" dirty="0">
                <a:latin typeface="华文中宋" panose="02010600040101010101" pitchFamily="2" charset="-122"/>
                <a:ea typeface="华文中宋" panose="02010600040101010101" pitchFamily="2" charset="-122"/>
              </a:rPr>
              <a:t>2. </a:t>
            </a:r>
            <a:r>
              <a:rPr lang="zh-CN" altLang="zh-CN" dirty="0">
                <a:latin typeface="华文中宋" panose="02010600040101010101" pitchFamily="2" charset="-122"/>
                <a:ea typeface="华文中宋" panose="02010600040101010101" pitchFamily="2" charset="-122"/>
              </a:rPr>
              <a:t>对用户输入的密码采用和加密阶段相同的方式进行加盐循环</a:t>
            </a:r>
            <a:r>
              <a:rPr lang="en-US" altLang="zh-CN" dirty="0">
                <a:latin typeface="华文中宋" panose="02010600040101010101" pitchFamily="2" charset="-122"/>
                <a:ea typeface="华文中宋" panose="02010600040101010101" pitchFamily="2" charset="-122"/>
              </a:rPr>
              <a:t>Hash</a:t>
            </a:r>
            <a:r>
              <a:rPr lang="zh-CN" altLang="zh-CN" dirty="0">
                <a:latin typeface="华文中宋" panose="02010600040101010101" pitchFamily="2" charset="-122"/>
                <a:ea typeface="华文中宋" panose="02010600040101010101" pitchFamily="2" charset="-122"/>
              </a:rPr>
              <a:t>计算，得到新的</a:t>
            </a:r>
            <a:r>
              <a:rPr lang="en-US" altLang="zh-CN" dirty="0" err="1">
                <a:latin typeface="华文中宋" panose="02010600040101010101" pitchFamily="2" charset="-122"/>
                <a:ea typeface="华文中宋" panose="02010600040101010101" pitchFamily="2" charset="-122"/>
              </a:rPr>
              <a:t>MyHash</a:t>
            </a:r>
            <a:r>
              <a:rPr lang="zh-CN" altLang="zh-CN" dirty="0">
                <a:latin typeface="华文中宋" panose="02010600040101010101" pitchFamily="2" charset="-122"/>
                <a:ea typeface="华文中宋" panose="02010600040101010101" pitchFamily="2" charset="-122"/>
              </a:rPr>
              <a:t>值</a:t>
            </a:r>
            <a:r>
              <a:rPr lang="zh-CN" altLang="en-US" dirty="0">
                <a:latin typeface="华文中宋" panose="02010600040101010101" pitchFamily="2" charset="-122"/>
                <a:ea typeface="华文中宋" panose="02010600040101010101" pitchFamily="2" charset="-122"/>
              </a:rPr>
              <a:t>；</a:t>
            </a:r>
            <a:endParaRPr lang="en-US" altLang="zh-CN" dirty="0">
              <a:latin typeface="华文中宋" panose="02010600040101010101" pitchFamily="2" charset="-122"/>
              <a:ea typeface="华文中宋" panose="02010600040101010101" pitchFamily="2" charset="-122"/>
            </a:endParaRPr>
          </a:p>
          <a:p>
            <a:pPr>
              <a:lnSpc>
                <a:spcPct val="150000"/>
              </a:lnSpc>
            </a:pPr>
            <a:r>
              <a:rPr lang="en-US" altLang="zh-CN" dirty="0">
                <a:latin typeface="华文中宋" panose="02010600040101010101" pitchFamily="2" charset="-122"/>
                <a:ea typeface="华文中宋" panose="02010600040101010101" pitchFamily="2" charset="-122"/>
              </a:rPr>
              <a:t>3. </a:t>
            </a:r>
            <a:r>
              <a:rPr lang="zh-CN" altLang="zh-CN" dirty="0">
                <a:latin typeface="华文中宋" panose="02010600040101010101" pitchFamily="2" charset="-122"/>
                <a:ea typeface="华文中宋" panose="02010600040101010101" pitchFamily="2" charset="-122"/>
              </a:rPr>
              <a:t>将</a:t>
            </a:r>
            <a:r>
              <a:rPr lang="zh-CN" altLang="en-US" dirty="0">
                <a:latin typeface="华文中宋" panose="02010600040101010101" pitchFamily="2" charset="-122"/>
                <a:ea typeface="华文中宋" panose="02010600040101010101" pitchFamily="2" charset="-122"/>
              </a:rPr>
              <a:t>新</a:t>
            </a:r>
            <a:r>
              <a:rPr lang="en-US" altLang="zh-CN" dirty="0" err="1">
                <a:latin typeface="华文中宋" panose="02010600040101010101" pitchFamily="2" charset="-122"/>
                <a:ea typeface="华文中宋" panose="02010600040101010101" pitchFamily="2" charset="-122"/>
              </a:rPr>
              <a:t>MyHash</a:t>
            </a:r>
            <a:r>
              <a:rPr lang="zh-CN" altLang="zh-CN" dirty="0">
                <a:latin typeface="华文中宋" panose="02010600040101010101" pitchFamily="2" charset="-122"/>
                <a:ea typeface="华文中宋" panose="02010600040101010101" pitchFamily="2" charset="-122"/>
              </a:rPr>
              <a:t>值和数据库中存储的</a:t>
            </a:r>
            <a:r>
              <a:rPr lang="en-US" altLang="zh-CN" dirty="0" err="1">
                <a:latin typeface="华文中宋" panose="02010600040101010101" pitchFamily="2" charset="-122"/>
                <a:ea typeface="华文中宋" panose="02010600040101010101" pitchFamily="2" charset="-122"/>
              </a:rPr>
              <a:t>MyHash</a:t>
            </a:r>
            <a:r>
              <a:rPr lang="zh-CN" altLang="zh-CN" dirty="0">
                <a:latin typeface="华文中宋" panose="02010600040101010101" pitchFamily="2" charset="-122"/>
                <a:ea typeface="华文中宋" panose="02010600040101010101" pitchFamily="2" charset="-122"/>
              </a:rPr>
              <a:t>进行对比，若相同则验证通过。</a:t>
            </a:r>
            <a:endParaRPr lang="zh-CN" altLang="en-US" dirty="0">
              <a:latin typeface="华文中宋" panose="02010600040101010101" pitchFamily="2" charset="-122"/>
              <a:ea typeface="华文中宋" panose="02010600040101010101" pitchFamily="2" charset="-122"/>
            </a:endParaRPr>
          </a:p>
          <a:p>
            <a:r>
              <a:rPr lang="zh-CN" altLang="en-US" dirty="0"/>
              <a:t>优点</a:t>
            </a:r>
            <a:endParaRPr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a:latin typeface="华文中宋" panose="02010600040101010101" pitchFamily="2" charset="-122"/>
                <a:ea typeface="华文中宋" panose="02010600040101010101" pitchFamily="2" charset="-122"/>
              </a:rPr>
              <a:t>1. </a:t>
            </a:r>
            <a:r>
              <a:rPr lang="zh-CN" altLang="en-US" dirty="0">
                <a:latin typeface="华文中宋" panose="02010600040101010101" pitchFamily="2" charset="-122"/>
                <a:ea typeface="华文中宋" panose="02010600040101010101" pitchFamily="2" charset="-122"/>
              </a:rPr>
              <a:t>由于</a:t>
            </a:r>
            <a:r>
              <a:rPr lang="en-US" altLang="zh-CN" dirty="0">
                <a:latin typeface="华文中宋" panose="02010600040101010101" pitchFamily="2" charset="-122"/>
                <a:ea typeface="华文中宋" panose="02010600040101010101" pitchFamily="2" charset="-122"/>
              </a:rPr>
              <a:t>Salt</a:t>
            </a:r>
            <a:r>
              <a:rPr lang="zh-CN" altLang="en-US" dirty="0">
                <a:latin typeface="华文中宋" panose="02010600040101010101" pitchFamily="2" charset="-122"/>
                <a:ea typeface="华文中宋" panose="02010600040101010101" pitchFamily="2" charset="-122"/>
              </a:rPr>
              <a:t>值是随机的，每次调用算法时都重新生成，因此对于同一个密码进行多次加密所得到的的密文密码是不同的。</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a:latin typeface="华文中宋" panose="02010600040101010101" pitchFamily="2" charset="-122"/>
                <a:ea typeface="华文中宋" panose="02010600040101010101" pitchFamily="2" charset="-122"/>
              </a:rPr>
              <a:t>2. </a:t>
            </a:r>
            <a:r>
              <a:rPr lang="zh-CN" altLang="en-US" dirty="0">
                <a:latin typeface="华文中宋" panose="02010600040101010101" pitchFamily="2" charset="-122"/>
                <a:ea typeface="华文中宋" panose="02010600040101010101" pitchFamily="2" charset="-122"/>
              </a:rPr>
              <a:t>即使</a:t>
            </a:r>
            <a:r>
              <a:rPr lang="en-US" altLang="zh-CN" dirty="0">
                <a:latin typeface="华文中宋" panose="02010600040101010101" pitchFamily="2" charset="-122"/>
                <a:ea typeface="华文中宋" panose="02010600040101010101" pitchFamily="2" charset="-122"/>
              </a:rPr>
              <a:t>Salt</a:t>
            </a:r>
            <a:r>
              <a:rPr lang="zh-CN" altLang="en-US" dirty="0">
                <a:latin typeface="华文中宋" panose="02010600040101010101" pitchFamily="2" charset="-122"/>
                <a:ea typeface="华文中宋" panose="02010600040101010101" pitchFamily="2" charset="-122"/>
              </a:rPr>
              <a:t>值被攻击者获取，攻击者也不知道循环加密时所采用的的</a:t>
            </a:r>
            <a:r>
              <a:rPr lang="en-US" altLang="zh-CN" dirty="0">
                <a:latin typeface="华文中宋" panose="02010600040101010101" pitchFamily="2" charset="-122"/>
                <a:ea typeface="华文中宋" panose="02010600040101010101" pitchFamily="2" charset="-122"/>
              </a:rPr>
              <a:t>Hash</a:t>
            </a:r>
            <a:r>
              <a:rPr lang="zh-CN" altLang="en-US" dirty="0">
                <a:latin typeface="华文中宋" panose="02010600040101010101" pitchFamily="2" charset="-122"/>
                <a:ea typeface="华文中宋" panose="02010600040101010101" pitchFamily="2" charset="-122"/>
              </a:rPr>
              <a:t>函数是什么，无法通过验证。</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a:latin typeface="华文中宋" panose="02010600040101010101" pitchFamily="2" charset="-122"/>
                <a:ea typeface="华文中宋" panose="02010600040101010101" pitchFamily="2" charset="-122"/>
              </a:rPr>
              <a:t>3. </a:t>
            </a:r>
            <a:r>
              <a:rPr lang="zh-CN" altLang="zh-CN" dirty="0">
                <a:latin typeface="华文中宋" panose="02010600040101010101" pitchFamily="2" charset="-122"/>
                <a:ea typeface="华文中宋" panose="02010600040101010101" pitchFamily="2" charset="-122"/>
              </a:rPr>
              <a:t>可以</a:t>
            </a:r>
            <a:r>
              <a:rPr lang="zh-CN" altLang="en-US" dirty="0">
                <a:latin typeface="华文中宋" panose="02010600040101010101" pitchFamily="2" charset="-122"/>
                <a:ea typeface="华文中宋" panose="02010600040101010101" pitchFamily="2" charset="-122"/>
              </a:rPr>
              <a:t>通过</a:t>
            </a:r>
            <a:r>
              <a:rPr lang="zh-CN" altLang="zh-CN" dirty="0">
                <a:latin typeface="华文中宋" panose="02010600040101010101" pitchFamily="2" charset="-122"/>
                <a:ea typeface="华文中宋" panose="02010600040101010101" pitchFamily="2" charset="-122"/>
              </a:rPr>
              <a:t>指定增加迭代次数</a:t>
            </a:r>
            <a:r>
              <a:rPr lang="zh-CN" altLang="en-US" dirty="0">
                <a:latin typeface="华文中宋" panose="02010600040101010101" pitchFamily="2" charset="-122"/>
                <a:ea typeface="华文中宋" panose="02010600040101010101" pitchFamily="2" charset="-122"/>
              </a:rPr>
              <a:t>延长</a:t>
            </a:r>
            <a:r>
              <a:rPr lang="zh-CN" altLang="zh-CN" dirty="0">
                <a:latin typeface="华文中宋" panose="02010600040101010101" pitchFamily="2" charset="-122"/>
                <a:ea typeface="华文中宋" panose="02010600040101010101" pitchFamily="2" charset="-122"/>
              </a:rPr>
              <a:t>此算法计算耗时</a:t>
            </a:r>
            <a:r>
              <a:rPr lang="zh-CN" altLang="en-US" dirty="0">
                <a:latin typeface="华文中宋" panose="02010600040101010101" pitchFamily="2" charset="-122"/>
                <a:ea typeface="华文中宋" panose="02010600040101010101" pitchFamily="2" charset="-122"/>
              </a:rPr>
              <a:t>。</a:t>
            </a:r>
            <a:r>
              <a:rPr lang="zh-CN" altLang="zh-CN" dirty="0">
                <a:latin typeface="华文中宋" panose="02010600040101010101" pitchFamily="2" charset="-122"/>
                <a:ea typeface="华文中宋" panose="02010600040101010101" pitchFamily="2" charset="-122"/>
              </a:rPr>
              <a:t>因此即使电脑处理器的计算能力在不断增强，它仍然可以有效抵御暴力破解攻击</a:t>
            </a:r>
            <a:r>
              <a:rPr lang="zh-CN" altLang="en-US" dirty="0">
                <a:latin typeface="华文中宋" panose="02010600040101010101" pitchFamily="2" charset="-122"/>
                <a:ea typeface="华文中宋" panose="02010600040101010101" pitchFamily="2" charset="-122"/>
              </a:rPr>
              <a:t>。</a:t>
            </a:r>
          </a:p>
          <a:p>
            <a:r>
              <a:rPr lang="zh-CN" altLang="en-US" dirty="0"/>
              <a:t>下一页</a:t>
            </a:r>
            <a:endParaRPr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a:latin typeface="华文中宋" panose="02010600040101010101" pitchFamily="2" charset="-122"/>
                <a:ea typeface="华文中宋" panose="02010600040101010101" pitchFamily="2" charset="-122"/>
              </a:rPr>
              <a:t>我们</a:t>
            </a:r>
            <a:r>
              <a:rPr lang="zh-CN" altLang="zh-CN" dirty="0">
                <a:latin typeface="华文中宋" panose="02010600040101010101" pitchFamily="2" charset="-122"/>
                <a:ea typeface="华文中宋" panose="02010600040101010101" pitchFamily="2" charset="-122"/>
              </a:rPr>
              <a:t>在自己的电脑上进行了实验，</a:t>
            </a:r>
            <a:r>
              <a:rPr lang="zh-CN" altLang="en-US" dirty="0">
                <a:latin typeface="华文中宋" panose="02010600040101010101" pitchFamily="2" charset="-122"/>
                <a:ea typeface="华文中宋" panose="02010600040101010101" pitchFamily="2" charset="-122"/>
              </a:rPr>
              <a:t>测试不同的</a:t>
            </a:r>
            <a:r>
              <a:rPr lang="en-US" altLang="zh-CN" dirty="0" err="1">
                <a:latin typeface="华文中宋" panose="02010600040101010101" pitchFamily="2" charset="-122"/>
                <a:ea typeface="华文中宋" panose="02010600040101010101" pitchFamily="2" charset="-122"/>
              </a:rPr>
              <a:t>SaltRounds</a:t>
            </a:r>
            <a:r>
              <a:rPr lang="zh-CN" altLang="en-US" dirty="0">
                <a:latin typeface="华文中宋" panose="02010600040101010101" pitchFamily="2" charset="-122"/>
                <a:ea typeface="华文中宋" panose="02010600040101010101" pitchFamily="2" charset="-122"/>
              </a:rPr>
              <a:t>值对应的</a:t>
            </a:r>
            <a:r>
              <a:rPr lang="en-US" altLang="zh-CN" dirty="0" err="1">
                <a:latin typeface="华文中宋" panose="02010600040101010101" pitchFamily="2" charset="-122"/>
                <a:ea typeface="华文中宋" panose="02010600040101010101" pitchFamily="2" charset="-122"/>
              </a:rPr>
              <a:t>Bcrypt</a:t>
            </a:r>
            <a:r>
              <a:rPr lang="zh-CN" altLang="en-US" dirty="0">
                <a:latin typeface="华文中宋" panose="02010600040101010101" pitchFamily="2" charset="-122"/>
                <a:ea typeface="华文中宋" panose="02010600040101010101" pitchFamily="2" charset="-122"/>
              </a:rPr>
              <a:t>算法运算时间。</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err="1">
                <a:latin typeface="华文中宋" panose="02010600040101010101" pitchFamily="2" charset="-122"/>
                <a:ea typeface="华文中宋" panose="02010600040101010101" pitchFamily="2" charset="-122"/>
              </a:rPr>
              <a:t>SaltRounds</a:t>
            </a:r>
            <a:r>
              <a:rPr lang="zh-CN" altLang="zh-CN" dirty="0">
                <a:latin typeface="华文中宋" panose="02010600040101010101" pitchFamily="2" charset="-122"/>
                <a:ea typeface="华文中宋" panose="02010600040101010101" pitchFamily="2" charset="-122"/>
              </a:rPr>
              <a:t>值等于</a:t>
            </a:r>
            <a:r>
              <a:rPr lang="en-US" altLang="zh-CN" dirty="0">
                <a:latin typeface="华文中宋" panose="02010600040101010101" pitchFamily="2" charset="-122"/>
                <a:ea typeface="华文中宋" panose="02010600040101010101" pitchFamily="2" charset="-122"/>
              </a:rPr>
              <a:t>14</a:t>
            </a:r>
            <a:r>
              <a:rPr lang="zh-CN" altLang="zh-CN" dirty="0">
                <a:latin typeface="华文中宋" panose="02010600040101010101" pitchFamily="2" charset="-122"/>
                <a:ea typeface="华文中宋" panose="02010600040101010101" pitchFamily="2" charset="-122"/>
              </a:rPr>
              <a:t>时的执行时间差不多是</a:t>
            </a:r>
            <a:r>
              <a:rPr lang="en-US" altLang="zh-CN" dirty="0">
                <a:latin typeface="华文中宋" panose="02010600040101010101" pitchFamily="2" charset="-122"/>
                <a:ea typeface="华文中宋" panose="02010600040101010101" pitchFamily="2" charset="-122"/>
              </a:rPr>
              <a:t>1s</a:t>
            </a:r>
            <a:r>
              <a:rPr lang="zh-CN" altLang="zh-CN" dirty="0">
                <a:latin typeface="华文中宋" panose="02010600040101010101" pitchFamily="2" charset="-122"/>
                <a:ea typeface="华文中宋" panose="02010600040101010101" pitchFamily="2" charset="-122"/>
              </a:rPr>
              <a:t>，也就是说每运行一次</a:t>
            </a:r>
            <a:r>
              <a:rPr lang="en-US" altLang="zh-CN" dirty="0" err="1">
                <a:latin typeface="华文中宋" panose="02010600040101010101" pitchFamily="2" charset="-122"/>
                <a:ea typeface="华文中宋" panose="02010600040101010101" pitchFamily="2" charset="-122"/>
              </a:rPr>
              <a:t>Bcrypt</a:t>
            </a:r>
            <a:r>
              <a:rPr lang="zh-CN" altLang="zh-CN" dirty="0">
                <a:latin typeface="华文中宋" panose="02010600040101010101" pitchFamily="2" charset="-122"/>
                <a:ea typeface="华文中宋" panose="02010600040101010101" pitchFamily="2" charset="-122"/>
              </a:rPr>
              <a:t>耗时</a:t>
            </a:r>
            <a:r>
              <a:rPr lang="en-US" altLang="zh-CN" dirty="0">
                <a:latin typeface="华文中宋" panose="02010600040101010101" pitchFamily="2" charset="-122"/>
                <a:ea typeface="华文中宋" panose="02010600040101010101" pitchFamily="2" charset="-122"/>
              </a:rPr>
              <a:t>1s</a:t>
            </a:r>
            <a:r>
              <a:rPr lang="zh-CN" altLang="zh-CN" dirty="0">
                <a:latin typeface="华文中宋" panose="02010600040101010101" pitchFamily="2" charset="-122"/>
                <a:ea typeface="华文中宋" panose="02010600040101010101" pitchFamily="2" charset="-122"/>
              </a:rPr>
              <a:t>，这对于暴力破解就是毁灭性的打击</a:t>
            </a:r>
            <a:r>
              <a:rPr lang="zh-CN" altLang="en-US" dirty="0">
                <a:latin typeface="华文中宋" panose="02010600040101010101" pitchFamily="2" charset="-122"/>
                <a:ea typeface="华文中宋" panose="02010600040101010101" pitchFamily="2" charset="-122"/>
              </a:rPr>
              <a:t>，但是并不会很影响用户的使用体验。</a:t>
            </a:r>
          </a:p>
          <a:p>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23</a:t>
            </a:fld>
            <a:endParaRPr lang="zh-CN" altLang="en-US"/>
          </a:p>
        </p:txBody>
      </p:sp>
    </p:spTree>
    <p:extLst>
      <p:ext uri="{BB962C8B-B14F-4D97-AF65-F5344CB8AC3E}">
        <p14:creationId xmlns:p14="http://schemas.microsoft.com/office/powerpoint/2010/main" val="8858959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华文中宋" panose="02010600040101010101" pitchFamily="2" charset="-122"/>
                <a:ea typeface="华文中宋" panose="02010600040101010101" pitchFamily="2" charset="-122"/>
                <a:cs typeface="+mn-cs"/>
              </a:rPr>
              <a:t>我们</a:t>
            </a:r>
            <a:r>
              <a:rPr kumimoji="0" lang="zh-CN" altLang="zh-CN" sz="1200" b="0" i="0" u="none" strike="noStrike" kern="1200" cap="none" spc="0" normalizeH="0" baseline="0" noProof="0" dirty="0">
                <a:ln>
                  <a:noFill/>
                </a:ln>
                <a:solidFill>
                  <a:prstClr val="black"/>
                </a:solidFill>
                <a:effectLst/>
                <a:uLnTx/>
                <a:uFillTx/>
                <a:latin typeface="华文中宋" panose="02010600040101010101" pitchFamily="2" charset="-122"/>
                <a:ea typeface="华文中宋" panose="02010600040101010101" pitchFamily="2" charset="-122"/>
                <a:cs typeface="+mn-cs"/>
              </a:rPr>
              <a:t>在自己的电脑上进行了实验，</a:t>
            </a:r>
            <a:r>
              <a:rPr kumimoji="0" lang="zh-CN" altLang="en-US" sz="1200" b="0" i="0" u="none" strike="noStrike" kern="1200" cap="none" spc="0" normalizeH="0" baseline="0" noProof="0" dirty="0">
                <a:ln>
                  <a:noFill/>
                </a:ln>
                <a:solidFill>
                  <a:prstClr val="black"/>
                </a:solidFill>
                <a:effectLst/>
                <a:uLnTx/>
                <a:uFillTx/>
                <a:latin typeface="华文中宋" panose="02010600040101010101" pitchFamily="2" charset="-122"/>
                <a:ea typeface="华文中宋" panose="02010600040101010101" pitchFamily="2" charset="-122"/>
                <a:cs typeface="+mn-cs"/>
              </a:rPr>
              <a:t>测试不同的</a:t>
            </a:r>
            <a:r>
              <a:rPr kumimoji="0" lang="en-US" altLang="zh-CN" sz="1200" b="0" i="0" u="none" strike="noStrike" kern="1200" cap="none" spc="0" normalizeH="0" baseline="0" noProof="0" dirty="0" err="1">
                <a:ln>
                  <a:noFill/>
                </a:ln>
                <a:solidFill>
                  <a:prstClr val="black"/>
                </a:solidFill>
                <a:effectLst/>
                <a:uLnTx/>
                <a:uFillTx/>
                <a:latin typeface="华文中宋" panose="02010600040101010101" pitchFamily="2" charset="-122"/>
                <a:ea typeface="华文中宋" panose="02010600040101010101" pitchFamily="2" charset="-122"/>
                <a:cs typeface="+mn-cs"/>
              </a:rPr>
              <a:t>SaltRounds</a:t>
            </a:r>
            <a:r>
              <a:rPr kumimoji="0" lang="zh-CN" altLang="en-US" sz="1200" b="0" i="0" u="none" strike="noStrike" kern="1200" cap="none" spc="0" normalizeH="0" baseline="0" noProof="0" dirty="0">
                <a:ln>
                  <a:noFill/>
                </a:ln>
                <a:solidFill>
                  <a:prstClr val="black"/>
                </a:solidFill>
                <a:effectLst/>
                <a:uLnTx/>
                <a:uFillTx/>
                <a:latin typeface="华文中宋" panose="02010600040101010101" pitchFamily="2" charset="-122"/>
                <a:ea typeface="华文中宋" panose="02010600040101010101" pitchFamily="2" charset="-122"/>
                <a:cs typeface="+mn-cs"/>
              </a:rPr>
              <a:t>值对应的</a:t>
            </a:r>
            <a:r>
              <a:rPr kumimoji="0" lang="en-US" altLang="zh-CN" sz="1200" b="0" i="0" u="none" strike="noStrike" kern="1200" cap="none" spc="0" normalizeH="0" baseline="0" noProof="0" dirty="0" err="1">
                <a:ln>
                  <a:noFill/>
                </a:ln>
                <a:solidFill>
                  <a:prstClr val="black"/>
                </a:solidFill>
                <a:effectLst/>
                <a:uLnTx/>
                <a:uFillTx/>
                <a:latin typeface="华文中宋" panose="02010600040101010101" pitchFamily="2" charset="-122"/>
                <a:ea typeface="华文中宋" panose="02010600040101010101" pitchFamily="2" charset="-122"/>
                <a:cs typeface="+mn-cs"/>
              </a:rPr>
              <a:t>Bcrypt</a:t>
            </a:r>
            <a:r>
              <a:rPr kumimoji="0" lang="zh-CN" altLang="en-US" sz="1200" b="0" i="0" u="none" strike="noStrike" kern="1200" cap="none" spc="0" normalizeH="0" baseline="0" noProof="0" dirty="0">
                <a:ln>
                  <a:noFill/>
                </a:ln>
                <a:solidFill>
                  <a:prstClr val="black"/>
                </a:solidFill>
                <a:effectLst/>
                <a:uLnTx/>
                <a:uFillTx/>
                <a:latin typeface="华文中宋" panose="02010600040101010101" pitchFamily="2" charset="-122"/>
                <a:ea typeface="华文中宋" panose="02010600040101010101" pitchFamily="2" charset="-122"/>
                <a:cs typeface="+mn-cs"/>
              </a:rPr>
              <a:t>算法运算时间。</a:t>
            </a:r>
          </a:p>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24</a:t>
            </a:fld>
            <a:endParaRPr lang="zh-CN" altLang="en-US"/>
          </a:p>
        </p:txBody>
      </p:sp>
    </p:spTree>
    <p:extLst>
      <p:ext uri="{BB962C8B-B14F-4D97-AF65-F5344CB8AC3E}">
        <p14:creationId xmlns:p14="http://schemas.microsoft.com/office/powerpoint/2010/main" val="22231458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a:solidFill>
                  <a:schemeClr val="accent1">
                    <a:lumMod val="75000"/>
                  </a:schemeClr>
                </a:solidFill>
                <a:effectLst>
                  <a:outerShdw blurRad="38100" dist="19050" dir="2700000" algn="tl" rotWithShape="0">
                    <a:schemeClr val="dk1">
                      <a:alpha val="40000"/>
                    </a:schemeClr>
                  </a:outerShdw>
                </a:effectLst>
                <a:latin typeface="华文中宋" panose="02010600040101010101" pitchFamily="2" charset="-122"/>
                <a:ea typeface="华文中宋" panose="02010600040101010101" pitchFamily="2" charset="-122"/>
              </a:rPr>
              <a:t>访问控制</a:t>
            </a:r>
            <a:r>
              <a:rPr lang="en-US" altLang="zh-CN" sz="1200">
                <a:solidFill>
                  <a:schemeClr val="accent1">
                    <a:lumMod val="75000"/>
                  </a:schemeClr>
                </a:solidFill>
                <a:effectLst>
                  <a:outerShdw blurRad="38100" dist="19050" dir="2700000" algn="tl" rotWithShape="0">
                    <a:schemeClr val="dk1">
                      <a:alpha val="40000"/>
                    </a:schemeClr>
                  </a:outerShdw>
                </a:effectLst>
                <a:latin typeface="华文中宋" panose="02010600040101010101" pitchFamily="2" charset="-122"/>
                <a:ea typeface="华文中宋" panose="02010600040101010101" pitchFamily="2" charset="-122"/>
              </a:rPr>
              <a:t>——RBAC</a:t>
            </a:r>
            <a:r>
              <a:rPr lang="zh-CN" altLang="en-US" sz="1200">
                <a:solidFill>
                  <a:schemeClr val="accent1">
                    <a:lumMod val="75000"/>
                  </a:schemeClr>
                </a:solidFill>
                <a:effectLst>
                  <a:outerShdw blurRad="38100" dist="19050" dir="2700000" algn="tl" rotWithShape="0">
                    <a:schemeClr val="dk1">
                      <a:alpha val="40000"/>
                    </a:schemeClr>
                  </a:outerShdw>
                </a:effectLst>
                <a:latin typeface="华文中宋" panose="02010600040101010101" pitchFamily="2" charset="-122"/>
                <a:ea typeface="华文中宋" panose="02010600040101010101" pitchFamily="2" charset="-122"/>
              </a:rPr>
              <a:t>权限管理模型结合</a:t>
            </a:r>
            <a:r>
              <a:rPr lang="en-US" altLang="zh-CN" sz="1200">
                <a:solidFill>
                  <a:schemeClr val="accent1">
                    <a:lumMod val="75000"/>
                  </a:schemeClr>
                </a:solidFill>
                <a:effectLst>
                  <a:outerShdw blurRad="38100" dist="19050" dir="2700000" algn="tl" rotWithShape="0">
                    <a:schemeClr val="dk1">
                      <a:alpha val="40000"/>
                    </a:schemeClr>
                  </a:outerShdw>
                </a:effectLst>
                <a:latin typeface="华文中宋" panose="02010600040101010101" pitchFamily="2" charset="-122"/>
                <a:ea typeface="华文中宋" panose="02010600040101010101" pitchFamily="2" charset="-122"/>
              </a:rPr>
              <a:t>JWT</a:t>
            </a:r>
            <a:r>
              <a:rPr lang="zh-CN" altLang="en-US" sz="1200">
                <a:solidFill>
                  <a:schemeClr val="accent1">
                    <a:lumMod val="75000"/>
                  </a:schemeClr>
                </a:solidFill>
                <a:effectLst>
                  <a:outerShdw blurRad="38100" dist="19050" dir="2700000" algn="tl" rotWithShape="0">
                    <a:schemeClr val="dk1">
                      <a:alpha val="40000"/>
                    </a:schemeClr>
                  </a:outerShdw>
                </a:effectLst>
                <a:latin typeface="华文中宋" panose="02010600040101010101" pitchFamily="2" charset="-122"/>
                <a:ea typeface="华文中宋" panose="02010600040101010101" pitchFamily="2" charset="-122"/>
              </a:rPr>
              <a:t>技术</a:t>
            </a:r>
          </a:p>
          <a:p>
            <a:r>
              <a:rPr lang="en-US" altLang="zh-CN"/>
              <a:t>RBAC</a:t>
            </a:r>
            <a:r>
              <a:rPr lang="zh-CN" altLang="en-US"/>
              <a:t>：用户与角色关联，角色与权限关联。实现了用户、角色与权限的解耦，可对用户的权限进行动态管理。</a:t>
            </a:r>
          </a:p>
          <a:p>
            <a:r>
              <a:rPr lang="en-US" altLang="zh-CN"/>
              <a:t>JWT</a:t>
            </a:r>
            <a:r>
              <a:rPr lang="zh-CN" altLang="en-US"/>
              <a:t>：服务器颁发</a:t>
            </a:r>
            <a:r>
              <a:rPr lang="en-US" altLang="zh-CN"/>
              <a:t>Token</a:t>
            </a:r>
            <a:r>
              <a:rPr lang="zh-CN" altLang="en-US"/>
              <a:t>给已认证的用户，</a:t>
            </a:r>
            <a:r>
              <a:rPr lang="en-US" altLang="zh-CN"/>
              <a:t>Token</a:t>
            </a:r>
            <a:r>
              <a:rPr lang="zh-CN" altLang="en-US"/>
              <a:t>是经过签名的用户权限信息，保证了信息的不可篡改性；用户使用附带</a:t>
            </a:r>
            <a:r>
              <a:rPr lang="en-US" altLang="zh-CN"/>
              <a:t>Token</a:t>
            </a:r>
            <a:r>
              <a:rPr lang="zh-CN" altLang="en-US"/>
              <a:t>的请求访问后端接口，实现了用户授权信息的无状态性，降低服务器遭受单点攻击的风险。且安全传输策略保证了</a:t>
            </a:r>
            <a:r>
              <a:rPr lang="en-US" altLang="zh-CN"/>
              <a:t>JWT</a:t>
            </a:r>
            <a:r>
              <a:rPr lang="zh-CN" altLang="en-US"/>
              <a:t>的不可窃取，进一步提高了系统的安全性。</a:t>
            </a: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a:solidFill>
                  <a:schemeClr val="accent1">
                    <a:lumMod val="75000"/>
                  </a:schemeClr>
                </a:solidFill>
                <a:effectLst>
                  <a:outerShdw blurRad="38100" dist="19050" dir="2700000" algn="tl" rotWithShape="0">
                    <a:schemeClr val="dk1">
                      <a:alpha val="40000"/>
                    </a:schemeClr>
                  </a:outerShdw>
                </a:effectLst>
                <a:latin typeface="华文中宋" panose="02010600040101010101" pitchFamily="2" charset="-122"/>
                <a:ea typeface="华文中宋" panose="02010600040101010101" pitchFamily="2" charset="-122"/>
              </a:rPr>
              <a:t>数据传输</a:t>
            </a:r>
            <a:r>
              <a:rPr lang="en-US" altLang="zh-CN" sz="1200">
                <a:solidFill>
                  <a:schemeClr val="accent1">
                    <a:lumMod val="75000"/>
                  </a:schemeClr>
                </a:solidFill>
                <a:effectLst>
                  <a:outerShdw blurRad="38100" dist="19050" dir="2700000" algn="tl" rotWithShape="0">
                    <a:schemeClr val="dk1">
                      <a:alpha val="40000"/>
                    </a:schemeClr>
                  </a:outerShdw>
                </a:effectLst>
                <a:latin typeface="华文中宋" panose="02010600040101010101" pitchFamily="2" charset="-122"/>
                <a:ea typeface="华文中宋" panose="02010600040101010101" pitchFamily="2" charset="-122"/>
              </a:rPr>
              <a:t>——SM2</a:t>
            </a:r>
            <a:r>
              <a:rPr lang="zh-CN" altLang="en-US" sz="1200">
                <a:solidFill>
                  <a:schemeClr val="accent1">
                    <a:lumMod val="75000"/>
                  </a:schemeClr>
                </a:solidFill>
                <a:effectLst>
                  <a:outerShdw blurRad="38100" dist="19050" dir="2700000" algn="tl" rotWithShape="0">
                    <a:schemeClr val="dk1">
                      <a:alpha val="40000"/>
                    </a:schemeClr>
                  </a:outerShdw>
                </a:effectLst>
                <a:latin typeface="华文中宋" panose="02010600040101010101" pitchFamily="2" charset="-122"/>
                <a:ea typeface="华文中宋" panose="02010600040101010101" pitchFamily="2" charset="-122"/>
              </a:rPr>
              <a:t>和</a:t>
            </a:r>
            <a:r>
              <a:rPr lang="en-US" altLang="zh-CN" sz="1200">
                <a:solidFill>
                  <a:schemeClr val="accent1">
                    <a:lumMod val="75000"/>
                  </a:schemeClr>
                </a:solidFill>
                <a:effectLst>
                  <a:outerShdw blurRad="38100" dist="19050" dir="2700000" algn="tl" rotWithShape="0">
                    <a:schemeClr val="dk1">
                      <a:alpha val="40000"/>
                    </a:schemeClr>
                  </a:outerShdw>
                </a:effectLst>
                <a:latin typeface="华文中宋" panose="02010600040101010101" pitchFamily="2" charset="-122"/>
                <a:ea typeface="华文中宋" panose="02010600040101010101" pitchFamily="2" charset="-122"/>
              </a:rPr>
              <a:t>SM4</a:t>
            </a:r>
            <a:r>
              <a:rPr lang="zh-CN" altLang="en-US" sz="1200">
                <a:solidFill>
                  <a:schemeClr val="accent1">
                    <a:lumMod val="75000"/>
                  </a:schemeClr>
                </a:solidFill>
                <a:effectLst>
                  <a:outerShdw blurRad="38100" dist="19050" dir="2700000" algn="tl" rotWithShape="0">
                    <a:schemeClr val="dk1">
                      <a:alpha val="40000"/>
                    </a:schemeClr>
                  </a:outerShdw>
                </a:effectLst>
                <a:latin typeface="华文中宋" panose="02010600040101010101" pitchFamily="2" charset="-122"/>
                <a:ea typeface="华文中宋" panose="02010600040101010101" pitchFamily="2" charset="-122"/>
              </a:rPr>
              <a:t>混合加密</a:t>
            </a:r>
          </a:p>
          <a:p>
            <a:r>
              <a:rPr lang="zh-CN" altLang="en-US"/>
              <a:t>混合加密方式：采用混合加密方式，综合利用了</a:t>
            </a:r>
            <a:r>
              <a:rPr lang="en-US" altLang="zh-CN"/>
              <a:t>2</a:t>
            </a:r>
            <a:r>
              <a:rPr lang="zh-CN" altLang="en-US"/>
              <a:t>种加密方式的优点。客户端使用服务端的</a:t>
            </a:r>
            <a:r>
              <a:rPr lang="en-US" altLang="zh-CN"/>
              <a:t>SM2</a:t>
            </a:r>
            <a:r>
              <a:rPr lang="zh-CN" altLang="en-US"/>
              <a:t>公钥对</a:t>
            </a:r>
            <a:r>
              <a:rPr lang="en-US" altLang="zh-CN"/>
              <a:t>SM4</a:t>
            </a:r>
            <a:r>
              <a:rPr lang="zh-CN" altLang="en-US"/>
              <a:t>密钥进行加密，“密钥密文”传输至服务端后使用</a:t>
            </a:r>
            <a:r>
              <a:rPr lang="en-US" altLang="zh-CN"/>
              <a:t>SM2</a:t>
            </a:r>
            <a:r>
              <a:rPr lang="zh-CN" altLang="en-US"/>
              <a:t>私钥对“密钥密文”进行解密得到</a:t>
            </a:r>
            <a:r>
              <a:rPr lang="en-US" altLang="zh-CN"/>
              <a:t>SM4</a:t>
            </a:r>
            <a:r>
              <a:rPr lang="zh-CN" altLang="en-US"/>
              <a:t>密钥，然后双方使用对称密钥进行加密通信。这样，既使用了非对称密钥加密保证了传输密钥的安全性，又使用对称密钥加密方式保证了加密传输的效率。</a:t>
            </a: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a:solidFill>
                  <a:schemeClr val="accent1">
                    <a:lumMod val="75000"/>
                  </a:schemeClr>
                </a:solidFill>
                <a:effectLst>
                  <a:outerShdw blurRad="38100" dist="19050" dir="2700000" algn="tl" rotWithShape="0">
                    <a:schemeClr val="dk1">
                      <a:alpha val="40000"/>
                    </a:schemeClr>
                  </a:outerShdw>
                </a:effectLst>
                <a:latin typeface="华文中宋" panose="02010600040101010101" pitchFamily="2" charset="-122"/>
                <a:ea typeface="华文中宋" panose="02010600040101010101" pitchFamily="2" charset="-122"/>
              </a:rPr>
              <a:t>数据存储</a:t>
            </a:r>
            <a:r>
              <a:rPr lang="en-US" altLang="zh-CN" sz="1200">
                <a:solidFill>
                  <a:schemeClr val="accent1">
                    <a:lumMod val="75000"/>
                  </a:schemeClr>
                </a:solidFill>
                <a:effectLst>
                  <a:outerShdw blurRad="38100" dist="19050" dir="2700000" algn="tl" rotWithShape="0">
                    <a:schemeClr val="dk1">
                      <a:alpha val="40000"/>
                    </a:schemeClr>
                  </a:outerShdw>
                </a:effectLst>
                <a:latin typeface="华文中宋" panose="02010600040101010101" pitchFamily="2" charset="-122"/>
                <a:ea typeface="华文中宋" panose="02010600040101010101" pitchFamily="2" charset="-122"/>
              </a:rPr>
              <a:t>——Bcrypt</a:t>
            </a:r>
            <a:r>
              <a:rPr lang="zh-CN" altLang="en-US" sz="1200">
                <a:solidFill>
                  <a:schemeClr val="accent1">
                    <a:lumMod val="75000"/>
                  </a:schemeClr>
                </a:solidFill>
                <a:effectLst>
                  <a:outerShdw blurRad="38100" dist="19050" dir="2700000" algn="tl" rotWithShape="0">
                    <a:schemeClr val="dk1">
                      <a:alpha val="40000"/>
                    </a:schemeClr>
                  </a:outerShdw>
                </a:effectLst>
                <a:latin typeface="华文中宋" panose="02010600040101010101" pitchFamily="2" charset="-122"/>
                <a:ea typeface="华文中宋" panose="02010600040101010101" pitchFamily="2" charset="-122"/>
              </a:rPr>
              <a:t>算法保存账户信息</a:t>
            </a:r>
          </a:p>
          <a:p>
            <a:r>
              <a:rPr lang="zh-CN" altLang="en-US"/>
              <a:t>通过分析对称加密和单向</a:t>
            </a:r>
            <a:r>
              <a:rPr lang="en-US" altLang="zh-CN"/>
              <a:t>Hash</a:t>
            </a:r>
            <a:r>
              <a:rPr lang="zh-CN" altLang="en-US"/>
              <a:t>加密的弊端后，采用“加盐慢哈希算法”</a:t>
            </a:r>
            <a:r>
              <a:rPr lang="en-US" altLang="zh-CN"/>
              <a:t>——Bcrypt</a:t>
            </a:r>
            <a:r>
              <a:rPr lang="zh-CN" altLang="en-US"/>
              <a:t>算法来对账户密码进行加密存储。</a:t>
            </a:r>
          </a:p>
          <a:p>
            <a:r>
              <a:rPr lang="zh-CN" altLang="en-US"/>
              <a:t>我们采用</a:t>
            </a:r>
            <a:r>
              <a:rPr lang="en-US" altLang="zh-CN"/>
              <a:t>Java</a:t>
            </a:r>
            <a:r>
              <a:rPr lang="zh-CN" altLang="en-US"/>
              <a:t>语言中的</a:t>
            </a:r>
            <a:r>
              <a:rPr lang="en-US" altLang="zh-CN"/>
              <a:t>Java.security.SecureRandom</a:t>
            </a:r>
            <a:r>
              <a:rPr lang="zh-CN" altLang="en-US"/>
              <a:t>类来生成</a:t>
            </a:r>
            <a:r>
              <a:rPr lang="en-US" altLang="zh-CN"/>
              <a:t>Salt</a:t>
            </a:r>
            <a:r>
              <a:rPr lang="zh-CN" altLang="en-US"/>
              <a:t>值，它相较于普通的</a:t>
            </a:r>
            <a:r>
              <a:rPr lang="en-US" altLang="zh-CN"/>
              <a:t>random()</a:t>
            </a:r>
            <a:r>
              <a:rPr lang="zh-CN" altLang="en-US"/>
              <a:t>函数具有更强的随机性和安全性，这使得</a:t>
            </a:r>
            <a:r>
              <a:rPr lang="en-US" altLang="zh-CN"/>
              <a:t>Bcrypt</a:t>
            </a:r>
            <a:r>
              <a:rPr lang="zh-CN" altLang="en-US"/>
              <a:t>算法可以有效抵御“彩虹表攻击”。</a:t>
            </a:r>
          </a:p>
          <a:p>
            <a:r>
              <a:rPr lang="zh-CN" altLang="en-US"/>
              <a:t>我们测试出合适的</a:t>
            </a:r>
            <a:r>
              <a:rPr lang="en-US" altLang="zh-CN"/>
              <a:t>SaltRounds</a:t>
            </a:r>
            <a:r>
              <a:rPr lang="zh-CN" altLang="en-US"/>
              <a:t>值，使得算法可以有效抵御暴力破解攻击。</a:t>
            </a:r>
          </a:p>
          <a:p>
            <a:endParaRPr lang="zh-CN" altLang="en-US"/>
          </a:p>
        </p:txBody>
      </p:sp>
    </p:spTree>
    <p:extLst>
      <p:ext uri="{BB962C8B-B14F-4D97-AF65-F5344CB8AC3E}">
        <p14:creationId xmlns:p14="http://schemas.microsoft.com/office/powerpoint/2010/main" val="30680407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为什么应有的功能呢   直接写功能可以吗</a:t>
            </a:r>
          </a:p>
        </p:txBody>
      </p:sp>
      <p:sp>
        <p:nvSpPr>
          <p:cNvPr id="4" name="灯片编号占位符 3"/>
          <p:cNvSpPr>
            <a:spLocks noGrp="1"/>
          </p:cNvSpPr>
          <p:nvPr>
            <p:ph type="sldNum" sz="quarter" idx="10"/>
          </p:nvPr>
        </p:nvSpPr>
        <p:spPr/>
        <p:txBody>
          <a:bodyPr/>
          <a:lstStyle/>
          <a:p>
            <a:fld id="{A6837353-30EB-4A48-80EB-173D804AEFBD}" type="slidenum">
              <a:rPr lang="zh-CN" altLang="en-US" smtClean="0"/>
              <a:t>5</a:t>
            </a:fld>
            <a:endParaRPr lang="zh-CN" altLang="en-US"/>
          </a:p>
        </p:txBody>
      </p:sp>
    </p:spTree>
    <p:extLst>
      <p:ext uri="{BB962C8B-B14F-4D97-AF65-F5344CB8AC3E}">
        <p14:creationId xmlns:p14="http://schemas.microsoft.com/office/powerpoint/2010/main" val="283962573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删掉了前面一页</a:t>
            </a:r>
            <a:endParaRPr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schemeClr val="accent1">
                    <a:lumMod val="75000"/>
                  </a:schemeClr>
                </a:solidFill>
                <a:effectLst>
                  <a:outerShdw blurRad="38100" dist="19050" dir="2700000" algn="tl" rotWithShape="0">
                    <a:schemeClr val="dk1">
                      <a:alpha val="40000"/>
                    </a:schemeClr>
                  </a:outerShdw>
                </a:effectLst>
                <a:latin typeface="华文中宋" panose="02010600040101010101" pitchFamily="2" charset="-122"/>
                <a:ea typeface="华文中宋" panose="02010600040101010101" pitchFamily="2" charset="-122"/>
              </a:rPr>
              <a:t>应用场景与技术结合巧妙</a:t>
            </a:r>
          </a:p>
          <a:p>
            <a:endParaRPr lang="en-US" altLang="zh-CN" dirty="0"/>
          </a:p>
          <a:p>
            <a:pPr indent="457200">
              <a:lnSpc>
                <a:spcPct val="150000"/>
              </a:lnSpc>
            </a:pPr>
            <a:r>
              <a:rPr lang="zh-CN" altLang="en-US" dirty="0">
                <a:latin typeface="华文中宋" panose="02010600040101010101" pitchFamily="2" charset="-122"/>
                <a:ea typeface="华文中宋" panose="02010600040101010101" pitchFamily="2" charset="-122"/>
              </a:rPr>
              <a:t>本系统的应用场景是课堂签到，现有的签到方式都存在着一些弊端，因此我们考虑进行“多人脸识别”，只有识别出真正到场的学生才是最可靠的签到方式。</a:t>
            </a:r>
            <a:endParaRPr lang="en-US" altLang="zh-CN" dirty="0">
              <a:latin typeface="华文中宋" panose="02010600040101010101" pitchFamily="2" charset="-122"/>
              <a:ea typeface="华文中宋" panose="02010600040101010101" pitchFamily="2" charset="-122"/>
            </a:endParaRPr>
          </a:p>
          <a:p>
            <a:pPr indent="457200">
              <a:lnSpc>
                <a:spcPct val="150000"/>
              </a:lnSpc>
            </a:pPr>
            <a:endParaRPr lang="en-US" altLang="zh-CN" dirty="0">
              <a:latin typeface="华文中宋" panose="02010600040101010101" pitchFamily="2" charset="-122"/>
              <a:ea typeface="华文中宋" panose="02010600040101010101" pitchFamily="2" charset="-122"/>
            </a:endParaRPr>
          </a:p>
          <a:p>
            <a:pPr indent="457200">
              <a:lnSpc>
                <a:spcPct val="150000"/>
              </a:lnSpc>
            </a:pPr>
            <a:r>
              <a:rPr lang="zh-CN" altLang="en-US" dirty="0">
                <a:latin typeface="华文中宋" panose="02010600040101010101" pitchFamily="2" charset="-122"/>
                <a:ea typeface="华文中宋" panose="02010600040101010101" pitchFamily="2" charset="-122"/>
              </a:rPr>
              <a:t>此外，</a:t>
            </a:r>
            <a:r>
              <a:rPr lang="zh-CN" altLang="zh-CN" dirty="0">
                <a:latin typeface="华文中宋" panose="02010600040101010101" pitchFamily="2" charset="-122"/>
                <a:ea typeface="华文中宋" panose="02010600040101010101" pitchFamily="2" charset="-122"/>
              </a:rPr>
              <a:t>近年来人工智能、深度学习领域的研究十分火热，相应的落地应用不断涌现，致力于解决一些现实存在的问题。</a:t>
            </a:r>
            <a:endParaRPr lang="en-US" altLang="zh-CN" dirty="0">
              <a:latin typeface="华文中宋" panose="02010600040101010101" pitchFamily="2" charset="-122"/>
              <a:ea typeface="华文中宋" panose="02010600040101010101" pitchFamily="2" charset="-122"/>
            </a:endParaRPr>
          </a:p>
          <a:p>
            <a:pPr indent="457200">
              <a:lnSpc>
                <a:spcPct val="150000"/>
              </a:lnSpc>
            </a:pPr>
            <a:endParaRPr lang="zh-CN" altLang="en-US" dirty="0">
              <a:latin typeface="华文中宋" panose="02010600040101010101" pitchFamily="2" charset="-122"/>
              <a:ea typeface="华文中宋" panose="02010600040101010101" pitchFamily="2" charset="-122"/>
            </a:endParaRPr>
          </a:p>
          <a:p>
            <a:pPr indent="457200">
              <a:lnSpc>
                <a:spcPct val="150000"/>
              </a:lnSpc>
            </a:pPr>
            <a:r>
              <a:rPr lang="zh-CN" altLang="en-US" dirty="0">
                <a:latin typeface="华文中宋" panose="02010600040101010101" pitchFamily="2" charset="-122"/>
                <a:ea typeface="华文中宋" panose="02010600040101010101" pitchFamily="2" charset="-122"/>
              </a:rPr>
              <a:t>我们将上述的应用场景需求与近年来火热的深度学习技术相结合，不仅能够为“课堂签到”提供一种全新的方式，还让我们对人脸识别算法乃至深度学习领域有了一定的接触。</a:t>
            </a:r>
            <a:endParaRPr lang="en-US" altLang="zh-CN" dirty="0">
              <a:latin typeface="华文中宋" panose="02010600040101010101" pitchFamily="2" charset="-122"/>
              <a:ea typeface="华文中宋" panose="02010600040101010101" pitchFamily="2" charset="-122"/>
            </a:endParaRPr>
          </a:p>
          <a:p>
            <a:pPr indent="457200">
              <a:lnSpc>
                <a:spcPct val="150000"/>
              </a:lnSpc>
            </a:pPr>
            <a:endParaRPr lang="en-US" altLang="zh-CN" dirty="0">
              <a:latin typeface="华文中宋" panose="02010600040101010101" pitchFamily="2" charset="-122"/>
              <a:ea typeface="华文中宋" panose="02010600040101010101" pitchFamily="2" charset="-122"/>
            </a:endParaRPr>
          </a:p>
          <a:p>
            <a:pPr indent="457200">
              <a:lnSpc>
                <a:spcPct val="150000"/>
              </a:lnSpc>
            </a:pPr>
            <a:r>
              <a:rPr lang="zh-CN" altLang="en-US" sz="1200" dirty="0">
                <a:latin typeface="华文中宋" panose="02010600040101010101" pitchFamily="2" charset="-122"/>
                <a:ea typeface="华文中宋" panose="02010600040101010101" pitchFamily="2" charset="-122"/>
              </a:rPr>
              <a:t>本项目的核心功能使用了目前最先进的开源人脸检测和识别网络之一。</a:t>
            </a:r>
            <a:endParaRPr lang="en-US" altLang="zh-CN" sz="1200" dirty="0">
              <a:latin typeface="华文中宋" panose="02010600040101010101" pitchFamily="2" charset="-122"/>
              <a:ea typeface="华文中宋" panose="02010600040101010101" pitchFamily="2" charset="-122"/>
            </a:endParaRPr>
          </a:p>
          <a:p>
            <a:pPr indent="457200">
              <a:lnSpc>
                <a:spcPct val="150000"/>
              </a:lnSpc>
            </a:pPr>
            <a:endParaRPr lang="en-US" altLang="zh-CN" sz="1200" dirty="0">
              <a:latin typeface="华文中宋" panose="02010600040101010101" pitchFamily="2" charset="-122"/>
              <a:ea typeface="华文中宋" panose="02010600040101010101" pitchFamily="2" charset="-122"/>
            </a:endParaRPr>
          </a:p>
          <a:p>
            <a:pPr indent="457200">
              <a:lnSpc>
                <a:spcPct val="150000"/>
              </a:lnSpc>
            </a:pPr>
            <a:r>
              <a:rPr lang="zh-CN" altLang="en-US" sz="1200" dirty="0">
                <a:latin typeface="华文中宋" panose="02010600040101010101" pitchFamily="2" charset="-122"/>
                <a:ea typeface="华文中宋" panose="02010600040101010101" pitchFamily="2" charset="-122"/>
              </a:rPr>
              <a:t>（说人话）图像录入简便、应用场景拓展性强</a:t>
            </a:r>
            <a:endParaRPr lang="zh-CN" altLang="en-US" dirty="0">
              <a:latin typeface="华文中宋" panose="02010600040101010101" pitchFamily="2" charset="-122"/>
              <a:ea typeface="华文中宋" panose="02010600040101010101" pitchFamily="2" charset="-122"/>
            </a:endParaRPr>
          </a:p>
          <a:p>
            <a:pPr indent="457200">
              <a:lnSpc>
                <a:spcPct val="150000"/>
              </a:lnSpc>
            </a:pPr>
            <a:endParaRPr lang="zh-CN" altLang="en-US" dirty="0">
              <a:latin typeface="华文中宋" panose="02010600040101010101" pitchFamily="2" charset="-122"/>
              <a:ea typeface="华文中宋" panose="02010600040101010101" pitchFamily="2" charset="-122"/>
            </a:endParaRPr>
          </a:p>
          <a:p>
            <a:endParaRPr lang="zh-CN" altLang="en-US" dirty="0"/>
          </a:p>
        </p:txBody>
      </p:sp>
    </p:spTree>
    <p:extLst>
      <p:ext uri="{BB962C8B-B14F-4D97-AF65-F5344CB8AC3E}">
        <p14:creationId xmlns:p14="http://schemas.microsoft.com/office/powerpoint/2010/main" val="29715622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a:solidFill>
                  <a:schemeClr val="accent1">
                    <a:lumMod val="75000"/>
                  </a:schemeClr>
                </a:solidFill>
                <a:effectLst>
                  <a:outerShdw blurRad="38100" dist="19050" dir="2700000" algn="tl" rotWithShape="0">
                    <a:schemeClr val="dk1">
                      <a:alpha val="40000"/>
                    </a:schemeClr>
                  </a:outerShdw>
                </a:effectLst>
                <a:latin typeface="华文中宋" panose="02010600040101010101" pitchFamily="2" charset="-122"/>
                <a:ea typeface="华文中宋" panose="02010600040101010101" pitchFamily="2" charset="-122"/>
              </a:rPr>
              <a:t>访问控制</a:t>
            </a:r>
            <a:r>
              <a:rPr lang="en-US" altLang="zh-CN" sz="1200">
                <a:solidFill>
                  <a:schemeClr val="accent1">
                    <a:lumMod val="75000"/>
                  </a:schemeClr>
                </a:solidFill>
                <a:effectLst>
                  <a:outerShdw blurRad="38100" dist="19050" dir="2700000" algn="tl" rotWithShape="0">
                    <a:schemeClr val="dk1">
                      <a:alpha val="40000"/>
                    </a:schemeClr>
                  </a:outerShdw>
                </a:effectLst>
                <a:latin typeface="华文中宋" panose="02010600040101010101" pitchFamily="2" charset="-122"/>
                <a:ea typeface="华文中宋" panose="02010600040101010101" pitchFamily="2" charset="-122"/>
              </a:rPr>
              <a:t>——RBAC</a:t>
            </a:r>
            <a:r>
              <a:rPr lang="zh-CN" altLang="en-US" sz="1200">
                <a:solidFill>
                  <a:schemeClr val="accent1">
                    <a:lumMod val="75000"/>
                  </a:schemeClr>
                </a:solidFill>
                <a:effectLst>
                  <a:outerShdw blurRad="38100" dist="19050" dir="2700000" algn="tl" rotWithShape="0">
                    <a:schemeClr val="dk1">
                      <a:alpha val="40000"/>
                    </a:schemeClr>
                  </a:outerShdw>
                </a:effectLst>
                <a:latin typeface="华文中宋" panose="02010600040101010101" pitchFamily="2" charset="-122"/>
                <a:ea typeface="华文中宋" panose="02010600040101010101" pitchFamily="2" charset="-122"/>
              </a:rPr>
              <a:t>权限管理模型结合</a:t>
            </a:r>
            <a:r>
              <a:rPr lang="en-US" altLang="zh-CN" sz="1200">
                <a:solidFill>
                  <a:schemeClr val="accent1">
                    <a:lumMod val="75000"/>
                  </a:schemeClr>
                </a:solidFill>
                <a:effectLst>
                  <a:outerShdw blurRad="38100" dist="19050" dir="2700000" algn="tl" rotWithShape="0">
                    <a:schemeClr val="dk1">
                      <a:alpha val="40000"/>
                    </a:schemeClr>
                  </a:outerShdw>
                </a:effectLst>
                <a:latin typeface="华文中宋" panose="02010600040101010101" pitchFamily="2" charset="-122"/>
                <a:ea typeface="华文中宋" panose="02010600040101010101" pitchFamily="2" charset="-122"/>
              </a:rPr>
              <a:t>JWT</a:t>
            </a:r>
            <a:r>
              <a:rPr lang="zh-CN" altLang="en-US" sz="1200">
                <a:solidFill>
                  <a:schemeClr val="accent1">
                    <a:lumMod val="75000"/>
                  </a:schemeClr>
                </a:solidFill>
                <a:effectLst>
                  <a:outerShdw blurRad="38100" dist="19050" dir="2700000" algn="tl" rotWithShape="0">
                    <a:schemeClr val="dk1">
                      <a:alpha val="40000"/>
                    </a:schemeClr>
                  </a:outerShdw>
                </a:effectLst>
                <a:latin typeface="华文中宋" panose="02010600040101010101" pitchFamily="2" charset="-122"/>
                <a:ea typeface="华文中宋" panose="02010600040101010101" pitchFamily="2" charset="-122"/>
              </a:rPr>
              <a:t>技术</a:t>
            </a:r>
          </a:p>
          <a:p>
            <a:r>
              <a:rPr lang="en-US" altLang="zh-CN"/>
              <a:t>RBAC</a:t>
            </a:r>
            <a:r>
              <a:rPr lang="zh-CN" altLang="en-US"/>
              <a:t>：用户与角色关联，角色与权限关联。实现了用户、角色与权限的解耦，可对用户的权限进行动态管理。</a:t>
            </a:r>
          </a:p>
          <a:p>
            <a:r>
              <a:rPr lang="en-US" altLang="zh-CN"/>
              <a:t>JWT</a:t>
            </a:r>
            <a:r>
              <a:rPr lang="zh-CN" altLang="en-US"/>
              <a:t>：服务器颁发</a:t>
            </a:r>
            <a:r>
              <a:rPr lang="en-US" altLang="zh-CN"/>
              <a:t>Token</a:t>
            </a:r>
            <a:r>
              <a:rPr lang="zh-CN" altLang="en-US"/>
              <a:t>给已认证的用户，</a:t>
            </a:r>
            <a:r>
              <a:rPr lang="en-US" altLang="zh-CN"/>
              <a:t>Token</a:t>
            </a:r>
            <a:r>
              <a:rPr lang="zh-CN" altLang="en-US"/>
              <a:t>是经过签名的用户权限信息，保证了信息的不可篡改性；用户使用附带</a:t>
            </a:r>
            <a:r>
              <a:rPr lang="en-US" altLang="zh-CN"/>
              <a:t>Token</a:t>
            </a:r>
            <a:r>
              <a:rPr lang="zh-CN" altLang="en-US"/>
              <a:t>的请求访问后端接口，实现了用户授权信息的无状态性，降低服务器遭受单点攻击的风险。且安全传输策略保证了</a:t>
            </a:r>
            <a:r>
              <a:rPr lang="en-US" altLang="zh-CN"/>
              <a:t>JWT</a:t>
            </a:r>
            <a:r>
              <a:rPr lang="zh-CN" altLang="en-US"/>
              <a:t>的不可窃取，进一步提高了系统的安全性。</a:t>
            </a: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a:solidFill>
                  <a:schemeClr val="accent1">
                    <a:lumMod val="75000"/>
                  </a:schemeClr>
                </a:solidFill>
                <a:effectLst>
                  <a:outerShdw blurRad="38100" dist="19050" dir="2700000" algn="tl" rotWithShape="0">
                    <a:schemeClr val="dk1">
                      <a:alpha val="40000"/>
                    </a:schemeClr>
                  </a:outerShdw>
                </a:effectLst>
                <a:latin typeface="华文中宋" panose="02010600040101010101" pitchFamily="2" charset="-122"/>
                <a:ea typeface="华文中宋" panose="02010600040101010101" pitchFamily="2" charset="-122"/>
              </a:rPr>
              <a:t>数据传输</a:t>
            </a:r>
            <a:r>
              <a:rPr lang="en-US" altLang="zh-CN" sz="1200">
                <a:solidFill>
                  <a:schemeClr val="accent1">
                    <a:lumMod val="75000"/>
                  </a:schemeClr>
                </a:solidFill>
                <a:effectLst>
                  <a:outerShdw blurRad="38100" dist="19050" dir="2700000" algn="tl" rotWithShape="0">
                    <a:schemeClr val="dk1">
                      <a:alpha val="40000"/>
                    </a:schemeClr>
                  </a:outerShdw>
                </a:effectLst>
                <a:latin typeface="华文中宋" panose="02010600040101010101" pitchFamily="2" charset="-122"/>
                <a:ea typeface="华文中宋" panose="02010600040101010101" pitchFamily="2" charset="-122"/>
              </a:rPr>
              <a:t>——SM2</a:t>
            </a:r>
            <a:r>
              <a:rPr lang="zh-CN" altLang="en-US" sz="1200">
                <a:solidFill>
                  <a:schemeClr val="accent1">
                    <a:lumMod val="75000"/>
                  </a:schemeClr>
                </a:solidFill>
                <a:effectLst>
                  <a:outerShdw blurRad="38100" dist="19050" dir="2700000" algn="tl" rotWithShape="0">
                    <a:schemeClr val="dk1">
                      <a:alpha val="40000"/>
                    </a:schemeClr>
                  </a:outerShdw>
                </a:effectLst>
                <a:latin typeface="华文中宋" panose="02010600040101010101" pitchFamily="2" charset="-122"/>
                <a:ea typeface="华文中宋" panose="02010600040101010101" pitchFamily="2" charset="-122"/>
              </a:rPr>
              <a:t>和</a:t>
            </a:r>
            <a:r>
              <a:rPr lang="en-US" altLang="zh-CN" sz="1200">
                <a:solidFill>
                  <a:schemeClr val="accent1">
                    <a:lumMod val="75000"/>
                  </a:schemeClr>
                </a:solidFill>
                <a:effectLst>
                  <a:outerShdw blurRad="38100" dist="19050" dir="2700000" algn="tl" rotWithShape="0">
                    <a:schemeClr val="dk1">
                      <a:alpha val="40000"/>
                    </a:schemeClr>
                  </a:outerShdw>
                </a:effectLst>
                <a:latin typeface="华文中宋" panose="02010600040101010101" pitchFamily="2" charset="-122"/>
                <a:ea typeface="华文中宋" panose="02010600040101010101" pitchFamily="2" charset="-122"/>
              </a:rPr>
              <a:t>SM4</a:t>
            </a:r>
            <a:r>
              <a:rPr lang="zh-CN" altLang="en-US" sz="1200">
                <a:solidFill>
                  <a:schemeClr val="accent1">
                    <a:lumMod val="75000"/>
                  </a:schemeClr>
                </a:solidFill>
                <a:effectLst>
                  <a:outerShdw blurRad="38100" dist="19050" dir="2700000" algn="tl" rotWithShape="0">
                    <a:schemeClr val="dk1">
                      <a:alpha val="40000"/>
                    </a:schemeClr>
                  </a:outerShdw>
                </a:effectLst>
                <a:latin typeface="华文中宋" panose="02010600040101010101" pitchFamily="2" charset="-122"/>
                <a:ea typeface="华文中宋" panose="02010600040101010101" pitchFamily="2" charset="-122"/>
              </a:rPr>
              <a:t>混合加密</a:t>
            </a:r>
          </a:p>
          <a:p>
            <a:r>
              <a:rPr lang="zh-CN" altLang="en-US"/>
              <a:t>混合加密方式：采用混合加密方式，综合利用了</a:t>
            </a:r>
            <a:r>
              <a:rPr lang="en-US" altLang="zh-CN"/>
              <a:t>2</a:t>
            </a:r>
            <a:r>
              <a:rPr lang="zh-CN" altLang="en-US"/>
              <a:t>种加密方式的优点。客户端使用服务端的</a:t>
            </a:r>
            <a:r>
              <a:rPr lang="en-US" altLang="zh-CN"/>
              <a:t>SM2</a:t>
            </a:r>
            <a:r>
              <a:rPr lang="zh-CN" altLang="en-US"/>
              <a:t>公钥对</a:t>
            </a:r>
            <a:r>
              <a:rPr lang="en-US" altLang="zh-CN"/>
              <a:t>SM4</a:t>
            </a:r>
            <a:r>
              <a:rPr lang="zh-CN" altLang="en-US"/>
              <a:t>密钥进行加密，“密钥密文”传输至服务端后使用</a:t>
            </a:r>
            <a:r>
              <a:rPr lang="en-US" altLang="zh-CN"/>
              <a:t>SM2</a:t>
            </a:r>
            <a:r>
              <a:rPr lang="zh-CN" altLang="en-US"/>
              <a:t>私钥对“密钥密文”进行解密得到</a:t>
            </a:r>
            <a:r>
              <a:rPr lang="en-US" altLang="zh-CN"/>
              <a:t>SM4</a:t>
            </a:r>
            <a:r>
              <a:rPr lang="zh-CN" altLang="en-US"/>
              <a:t>密钥，然后双方使用对称密钥进行加密通信。这样，既使用了非对称密钥加密保证了传输密钥的安全性，又使用对称密钥加密方式保证了加密传输的效率。</a:t>
            </a: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a:solidFill>
                  <a:schemeClr val="accent1">
                    <a:lumMod val="75000"/>
                  </a:schemeClr>
                </a:solidFill>
                <a:effectLst>
                  <a:outerShdw blurRad="38100" dist="19050" dir="2700000" algn="tl" rotWithShape="0">
                    <a:schemeClr val="dk1">
                      <a:alpha val="40000"/>
                    </a:schemeClr>
                  </a:outerShdw>
                </a:effectLst>
                <a:latin typeface="华文中宋" panose="02010600040101010101" pitchFamily="2" charset="-122"/>
                <a:ea typeface="华文中宋" panose="02010600040101010101" pitchFamily="2" charset="-122"/>
              </a:rPr>
              <a:t>数据存储</a:t>
            </a:r>
            <a:r>
              <a:rPr lang="en-US" altLang="zh-CN" sz="1200">
                <a:solidFill>
                  <a:schemeClr val="accent1">
                    <a:lumMod val="75000"/>
                  </a:schemeClr>
                </a:solidFill>
                <a:effectLst>
                  <a:outerShdw blurRad="38100" dist="19050" dir="2700000" algn="tl" rotWithShape="0">
                    <a:schemeClr val="dk1">
                      <a:alpha val="40000"/>
                    </a:schemeClr>
                  </a:outerShdw>
                </a:effectLst>
                <a:latin typeface="华文中宋" panose="02010600040101010101" pitchFamily="2" charset="-122"/>
                <a:ea typeface="华文中宋" panose="02010600040101010101" pitchFamily="2" charset="-122"/>
              </a:rPr>
              <a:t>——Bcrypt</a:t>
            </a:r>
            <a:r>
              <a:rPr lang="zh-CN" altLang="en-US" sz="1200">
                <a:solidFill>
                  <a:schemeClr val="accent1">
                    <a:lumMod val="75000"/>
                  </a:schemeClr>
                </a:solidFill>
                <a:effectLst>
                  <a:outerShdw blurRad="38100" dist="19050" dir="2700000" algn="tl" rotWithShape="0">
                    <a:schemeClr val="dk1">
                      <a:alpha val="40000"/>
                    </a:schemeClr>
                  </a:outerShdw>
                </a:effectLst>
                <a:latin typeface="华文中宋" panose="02010600040101010101" pitchFamily="2" charset="-122"/>
                <a:ea typeface="华文中宋" panose="02010600040101010101" pitchFamily="2" charset="-122"/>
              </a:rPr>
              <a:t>算法保存账户信息</a:t>
            </a:r>
          </a:p>
          <a:p>
            <a:r>
              <a:rPr lang="zh-CN" altLang="en-US"/>
              <a:t>通过分析对称加密和单向</a:t>
            </a:r>
            <a:r>
              <a:rPr lang="en-US" altLang="zh-CN"/>
              <a:t>Hash</a:t>
            </a:r>
            <a:r>
              <a:rPr lang="zh-CN" altLang="en-US"/>
              <a:t>加密的弊端后，采用“加盐慢哈希算法”</a:t>
            </a:r>
            <a:r>
              <a:rPr lang="en-US" altLang="zh-CN"/>
              <a:t>——Bcrypt</a:t>
            </a:r>
            <a:r>
              <a:rPr lang="zh-CN" altLang="en-US"/>
              <a:t>算法来对账户密码进行加密存储。</a:t>
            </a:r>
          </a:p>
          <a:p>
            <a:r>
              <a:rPr lang="zh-CN" altLang="en-US"/>
              <a:t>我们采用</a:t>
            </a:r>
            <a:r>
              <a:rPr lang="en-US" altLang="zh-CN"/>
              <a:t>Java</a:t>
            </a:r>
            <a:r>
              <a:rPr lang="zh-CN" altLang="en-US"/>
              <a:t>语言中的</a:t>
            </a:r>
            <a:r>
              <a:rPr lang="en-US" altLang="zh-CN"/>
              <a:t>Java.security.SecureRandom</a:t>
            </a:r>
            <a:r>
              <a:rPr lang="zh-CN" altLang="en-US"/>
              <a:t>类来生成</a:t>
            </a:r>
            <a:r>
              <a:rPr lang="en-US" altLang="zh-CN"/>
              <a:t>Salt</a:t>
            </a:r>
            <a:r>
              <a:rPr lang="zh-CN" altLang="en-US"/>
              <a:t>值，它相较于普通的</a:t>
            </a:r>
            <a:r>
              <a:rPr lang="en-US" altLang="zh-CN"/>
              <a:t>random()</a:t>
            </a:r>
            <a:r>
              <a:rPr lang="zh-CN" altLang="en-US"/>
              <a:t>函数具有更强的随机性和安全性，这使得</a:t>
            </a:r>
            <a:r>
              <a:rPr lang="en-US" altLang="zh-CN"/>
              <a:t>Bcrypt</a:t>
            </a:r>
            <a:r>
              <a:rPr lang="zh-CN" altLang="en-US"/>
              <a:t>算法可以有效抵御“彩虹表攻击”。</a:t>
            </a:r>
          </a:p>
          <a:p>
            <a:r>
              <a:rPr lang="zh-CN" altLang="en-US"/>
              <a:t>我们测试出合适的</a:t>
            </a:r>
            <a:r>
              <a:rPr lang="en-US" altLang="zh-CN"/>
              <a:t>SaltRounds</a:t>
            </a:r>
            <a:r>
              <a:rPr lang="zh-CN" altLang="en-US"/>
              <a:t>值，使得算法可以有效抵御暴力破解攻击。</a:t>
            </a:r>
          </a:p>
          <a:p>
            <a:endParaRPr lang="zh-CN" altLang="en-US"/>
          </a:p>
        </p:txBody>
      </p:sp>
    </p:spTree>
    <p:extLst>
      <p:ext uri="{BB962C8B-B14F-4D97-AF65-F5344CB8AC3E}">
        <p14:creationId xmlns:p14="http://schemas.microsoft.com/office/powerpoint/2010/main" val="237680648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使用</a:t>
            </a:r>
            <a:r>
              <a:rPr lang="en-US" altLang="zh-CN" dirty="0"/>
              <a:t>GPU</a:t>
            </a:r>
            <a:r>
              <a:rPr lang="zh-CN" altLang="en-US" dirty="0"/>
              <a:t>多线程</a:t>
            </a:r>
          </a:p>
        </p:txBody>
      </p:sp>
    </p:spTree>
    <p:extLst>
      <p:ext uri="{BB962C8B-B14F-4D97-AF65-F5344CB8AC3E}">
        <p14:creationId xmlns:p14="http://schemas.microsoft.com/office/powerpoint/2010/main" val="15312846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457200" fontAlgn="auto">
              <a:lnSpc>
                <a:spcPct val="130000"/>
              </a:lnSpc>
            </a:pPr>
            <a:r>
              <a:rPr lang="zh-CN" altLang="en-US" sz="1200" dirty="0">
                <a:latin typeface="华文中宋" panose="02010600040101010101" pitchFamily="2" charset="-122"/>
                <a:ea typeface="华文中宋" panose="02010600040101010101" pitchFamily="2" charset="-122"/>
              </a:rPr>
              <a:t>我们的系统的核心技术是</a:t>
            </a:r>
            <a:r>
              <a:rPr lang="zh-CN" altLang="en-US" sz="1200" dirty="0">
                <a:solidFill>
                  <a:srgbClr val="FF0000"/>
                </a:solidFill>
                <a:latin typeface="华文中宋" panose="02010600040101010101" pitchFamily="2" charset="-122"/>
                <a:ea typeface="华文中宋" panose="02010600040101010101" pitchFamily="2" charset="-122"/>
              </a:rPr>
              <a:t>多人脸识别</a:t>
            </a:r>
            <a:r>
              <a:rPr lang="zh-CN" altLang="en-US" sz="1200" dirty="0">
                <a:latin typeface="华文中宋" panose="02010600040101010101" pitchFamily="2" charset="-122"/>
                <a:ea typeface="华文中宋" panose="02010600040101010101" pitchFamily="2" charset="-122"/>
              </a:rPr>
              <a:t>和</a:t>
            </a:r>
            <a:r>
              <a:rPr lang="zh-CN" altLang="en-US" sz="1200" dirty="0">
                <a:solidFill>
                  <a:srgbClr val="FF0000"/>
                </a:solidFill>
                <a:latin typeface="华文中宋" panose="02010600040101010101" pitchFamily="2" charset="-122"/>
                <a:ea typeface="华文中宋" panose="02010600040101010101" pitchFamily="2" charset="-122"/>
              </a:rPr>
              <a:t>多维度的安全策略</a:t>
            </a:r>
            <a:r>
              <a:rPr lang="zh-CN" altLang="en-US" sz="1200" dirty="0">
                <a:latin typeface="华文中宋" panose="02010600040101010101" pitchFamily="2" charset="-122"/>
                <a:ea typeface="华文中宋" panose="02010600040101010101" pitchFamily="2" charset="-122"/>
              </a:rPr>
              <a:t>，所以拥有很强的拓展性。除了课堂签到、会议签到等基本应用场景，还可以对网络进行经过简单的改进，应用在如下场景：</a:t>
            </a:r>
            <a:endParaRPr lang="en-US" altLang="zh-CN" sz="1200" dirty="0">
              <a:latin typeface="华文中宋" panose="02010600040101010101" pitchFamily="2" charset="-122"/>
              <a:ea typeface="华文中宋" panose="02010600040101010101" pitchFamily="2" charset="-122"/>
            </a:endParaRPr>
          </a:p>
          <a:p>
            <a:pPr indent="457200" fontAlgn="auto">
              <a:lnSpc>
                <a:spcPct val="130000"/>
              </a:lnSpc>
            </a:pPr>
            <a:r>
              <a:rPr lang="zh-CN" altLang="en-US" sz="1200" dirty="0">
                <a:latin typeface="华文中宋" panose="02010600040101010101" pitchFamily="2" charset="-122"/>
                <a:ea typeface="华文中宋" panose="02010600040101010101" pitchFamily="2" charset="-122"/>
              </a:rPr>
              <a:t>① 部署在高清摄像头中，结合公安部门的数据库，在暴乱、群体犯罪等事件中进行多人脸识别，从而迅速锁定罪犯身份。我们的系统采用了多种安全策略，所以在锁定罪犯的过程中还能免受网络攻击，较普通监控来说更能保证高级别安全性。</a:t>
            </a:r>
            <a:endParaRPr lang="en-US" altLang="zh-CN" sz="1200" dirty="0">
              <a:latin typeface="华文中宋" panose="02010600040101010101" pitchFamily="2" charset="-122"/>
              <a:ea typeface="华文中宋" panose="02010600040101010101" pitchFamily="2" charset="-122"/>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a:latin typeface="华文中宋" panose="02010600040101010101" pitchFamily="2" charset="-122"/>
                <a:ea typeface="华文中宋" panose="02010600040101010101" pitchFamily="2" charset="-122"/>
              </a:rPr>
              <a:t>② 将高分辨摄像头部署到指定区域的入口处（如学校、小区等），连接人脸识别的服务器，辅助设置的门禁系统，精确识别进出者的身份。在发现陌生人闯入时第一时间报警，确保群众的生命和财产安全。</a:t>
            </a:r>
            <a:endParaRPr lang="en-US" altLang="zh-CN" sz="1200" dirty="0">
              <a:latin typeface="华文中宋" panose="02010600040101010101" pitchFamily="2" charset="-122"/>
              <a:ea typeface="华文中宋" panose="02010600040101010101" pitchFamily="2" charset="-122"/>
            </a:endParaRPr>
          </a:p>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33</a:t>
            </a:fld>
            <a:endParaRPr lang="zh-CN" altLang="en-US"/>
          </a:p>
        </p:txBody>
      </p:sp>
    </p:spTree>
    <p:extLst>
      <p:ext uri="{BB962C8B-B14F-4D97-AF65-F5344CB8AC3E}">
        <p14:creationId xmlns:p14="http://schemas.microsoft.com/office/powerpoint/2010/main" val="23126306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latin typeface="华文中宋" panose="02010600040101010101" pitchFamily="2" charset="-122"/>
                <a:ea typeface="华文中宋" panose="02010600040101010101" pitchFamily="2" charset="-122"/>
              </a:rPr>
              <a:t> </a:t>
            </a:r>
            <a:r>
              <a:rPr lang="zh-CN" altLang="en-US">
                <a:latin typeface="华文中宋" panose="02010600040101010101" pitchFamily="2" charset="-122"/>
                <a:ea typeface="华文中宋" panose="02010600040101010101" pitchFamily="2" charset="-122"/>
              </a:rPr>
              <a:t>随着互联网技术的发展，软件系统的安全性成为继可用性之后的又一关注热点，同时也和本次大赛的主旨相契合。因此，在设计系统时，我们从</a:t>
            </a:r>
            <a:r>
              <a:rPr lang="zh-CN" altLang="en-US">
                <a:solidFill>
                  <a:srgbClr val="FF0000"/>
                </a:solidFill>
                <a:latin typeface="华文中宋" panose="02010600040101010101" pitchFamily="2" charset="-122"/>
                <a:ea typeface="华文中宋" panose="02010600040101010101" pitchFamily="2" charset="-122"/>
              </a:rPr>
              <a:t>数据传输、数据存储、访问控制</a:t>
            </a:r>
            <a:r>
              <a:rPr lang="zh-CN" altLang="en-US">
                <a:latin typeface="华文中宋" panose="02010600040101010101" pitchFamily="2" charset="-122"/>
                <a:ea typeface="华文中宋" panose="02010600040101010101" pitchFamily="2" charset="-122"/>
              </a:rPr>
              <a:t>这三大信息安全核心方向分别进行安全策略设计并加以实现，它们相互配合，共同构建了我们的软件系统的防护罩。</a:t>
            </a:r>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6</a:t>
            </a:fld>
            <a:endParaRPr lang="zh-CN" altLang="en-US"/>
          </a:p>
        </p:txBody>
      </p:sp>
    </p:spTree>
    <p:extLst>
      <p:ext uri="{BB962C8B-B14F-4D97-AF65-F5344CB8AC3E}">
        <p14:creationId xmlns:p14="http://schemas.microsoft.com/office/powerpoint/2010/main" val="18781604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srgbClr val="FF0000"/>
                </a:solidFill>
                <a:latin typeface="华文中宋" panose="02010600040101010101" pitchFamily="2" charset="-122"/>
                <a:ea typeface="华文中宋" panose="02010600040101010101" pitchFamily="2" charset="-122"/>
              </a:rPr>
              <a:t>教师端：</a:t>
            </a:r>
            <a:r>
              <a:rPr lang="zh-CN" altLang="en-US" sz="1200" dirty="0">
                <a:latin typeface="华文中宋" panose="02010600040101010101" pitchFamily="2" charset="-122"/>
                <a:ea typeface="华文中宋" panose="02010600040101010101" pitchFamily="2" charset="-122"/>
              </a:rPr>
              <a:t>核心需求为上传照片进行签到、查看课程缺勤情况，所以设计成安卓</a:t>
            </a:r>
            <a:r>
              <a:rPr lang="en-US" altLang="zh-CN" sz="1200" dirty="0">
                <a:latin typeface="华文中宋" panose="02010600040101010101" pitchFamily="2" charset="-122"/>
                <a:ea typeface="华文中宋" panose="02010600040101010101" pitchFamily="2" charset="-122"/>
              </a:rPr>
              <a:t>App</a:t>
            </a:r>
            <a:r>
              <a:rPr lang="zh-CN" altLang="en-US" sz="1200" dirty="0">
                <a:latin typeface="华文中宋" panose="02010600040101010101" pitchFamily="2" charset="-122"/>
                <a:ea typeface="华文中宋" panose="02010600040101010101" pitchFamily="2" charset="-122"/>
              </a:rPr>
              <a:t>最为合适，以方便教师在课堂上实时使用。</a:t>
            </a:r>
            <a:r>
              <a:rPr lang="zh-CN" altLang="en-US" sz="1200" b="1" dirty="0">
                <a:solidFill>
                  <a:srgbClr val="FF0000"/>
                </a:solidFill>
                <a:latin typeface="华文中宋" panose="02010600040101010101" pitchFamily="2" charset="-122"/>
                <a:ea typeface="华文中宋" panose="02010600040101010101" pitchFamily="2" charset="-122"/>
              </a:rPr>
              <a:t>按老师想法加了一个处理申诉</a:t>
            </a:r>
            <a:endParaRPr lang="en-US" altLang="zh-CN" sz="1200" b="1" dirty="0">
              <a:solidFill>
                <a:srgbClr val="FF0000"/>
              </a:solidFill>
              <a:latin typeface="华文中宋" panose="02010600040101010101" pitchFamily="2" charset="-122"/>
              <a:ea typeface="华文中宋" panose="02010600040101010101" pitchFamily="2" charset="-122"/>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srgbClr val="FF0000"/>
                </a:solidFill>
                <a:latin typeface="华文中宋" panose="02010600040101010101" pitchFamily="2" charset="-122"/>
                <a:ea typeface="华文中宋" panose="02010600040101010101" pitchFamily="2" charset="-122"/>
              </a:rPr>
              <a:t>学生端：</a:t>
            </a:r>
            <a:r>
              <a:rPr lang="zh-CN" altLang="en-US" sz="1200" dirty="0">
                <a:latin typeface="华文中宋" panose="02010600040101010101" pitchFamily="2" charset="-122"/>
                <a:ea typeface="华文中宋" panose="02010600040101010101" pitchFamily="2" charset="-122"/>
              </a:rPr>
              <a:t>核心需求为查看自己在某节课上是否成功签到、对签到结果发起申诉，同样设计成安卓</a:t>
            </a:r>
            <a:r>
              <a:rPr lang="en-US" altLang="zh-CN" sz="1200" dirty="0">
                <a:latin typeface="华文中宋" panose="02010600040101010101" pitchFamily="2" charset="-122"/>
                <a:ea typeface="华文中宋" panose="02010600040101010101" pitchFamily="2" charset="-122"/>
              </a:rPr>
              <a:t>App</a:t>
            </a:r>
            <a:r>
              <a:rPr lang="zh-CN" altLang="en-US" sz="1200" dirty="0">
                <a:latin typeface="华文中宋" panose="02010600040101010101" pitchFamily="2" charset="-122"/>
                <a:ea typeface="华文中宋" panose="02010600040101010101" pitchFamily="2" charset="-122"/>
              </a:rPr>
              <a:t>最为合适。旁边的批注：在一些特殊情况下，学生明明到场了但是签到失败。例如，教师拍照时学生被遮挡，此时学生有权发起申诉。</a:t>
            </a:r>
            <a:endParaRPr lang="en-US" altLang="zh-CN" sz="1200" dirty="0">
              <a:latin typeface="华文中宋" panose="02010600040101010101" pitchFamily="2" charset="-122"/>
              <a:ea typeface="华文中宋" panose="02010600040101010101" pitchFamily="2" charset="-122"/>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srgbClr val="FF0000"/>
                </a:solidFill>
                <a:latin typeface="华文中宋" panose="02010600040101010101" pitchFamily="2" charset="-122"/>
                <a:ea typeface="华文中宋" panose="02010600040101010101" pitchFamily="2" charset="-122"/>
              </a:rPr>
              <a:t>管理员端：</a:t>
            </a:r>
            <a:r>
              <a:rPr lang="zh-CN" altLang="en-US" sz="1200" dirty="0">
                <a:latin typeface="华文中宋" panose="02010600040101010101" pitchFamily="2" charset="-122"/>
                <a:ea typeface="华文中宋" panose="02010600040101010101" pitchFamily="2" charset="-122"/>
              </a:rPr>
              <a:t>核心需求为维护图片库、对学生发起的申诉进行审核，而管理员一般由教务处人员担任，他们习惯于在工位上使用电脑办公，所以我们设计成</a:t>
            </a:r>
            <a:r>
              <a:rPr lang="en-US" altLang="zh-CN" sz="1200" dirty="0">
                <a:latin typeface="华文中宋" panose="02010600040101010101" pitchFamily="2" charset="-122"/>
                <a:ea typeface="华文中宋" panose="02010600040101010101" pitchFamily="2" charset="-122"/>
              </a:rPr>
              <a:t>Web</a:t>
            </a:r>
            <a:r>
              <a:rPr lang="zh-CN" altLang="en-US" sz="1200" dirty="0">
                <a:latin typeface="华文中宋" panose="02010600040101010101" pitchFamily="2" charset="-122"/>
                <a:ea typeface="华文中宋" panose="02010600040101010101" pitchFamily="2" charset="-122"/>
              </a:rPr>
              <a:t>端，方便管理员使用。</a:t>
            </a:r>
            <a:endParaRPr lang="en-US" altLang="zh-CN" sz="1200" dirty="0">
              <a:latin typeface="华文中宋" panose="02010600040101010101" pitchFamily="2" charset="-122"/>
              <a:ea typeface="华文中宋" panose="02010600040101010101" pitchFamily="2" charset="-122"/>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200" dirty="0">
              <a:latin typeface="华文中宋" panose="02010600040101010101" pitchFamily="2" charset="-122"/>
              <a:ea typeface="华文中宋" panose="02010600040101010101" pitchFamily="2" charset="-122"/>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8</a:t>
            </a:fld>
            <a:endParaRPr lang="zh-CN" altLang="en-US"/>
          </a:p>
        </p:txBody>
      </p:sp>
    </p:spTree>
    <p:extLst>
      <p:ext uri="{BB962C8B-B14F-4D97-AF65-F5344CB8AC3E}">
        <p14:creationId xmlns:p14="http://schemas.microsoft.com/office/powerpoint/2010/main" val="40234486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9</a:t>
            </a:fld>
            <a:endParaRPr lang="zh-CN" altLang="en-US"/>
          </a:p>
        </p:txBody>
      </p:sp>
    </p:spTree>
    <p:extLst>
      <p:ext uri="{BB962C8B-B14F-4D97-AF65-F5344CB8AC3E}">
        <p14:creationId xmlns:p14="http://schemas.microsoft.com/office/powerpoint/2010/main" val="28880825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讲解</a:t>
            </a:r>
            <a:r>
              <a:rPr lang="en-US" altLang="zh-CN" dirty="0"/>
              <a:t>PPT</a:t>
            </a:r>
            <a:r>
              <a:rPr lang="zh-CN" altLang="en-US" dirty="0"/>
              <a:t>时简略，“详细内容请参考报告</a:t>
            </a:r>
            <a:r>
              <a:rPr lang="en-US" altLang="zh-CN" dirty="0"/>
              <a:t>PXX</a:t>
            </a:r>
            <a:r>
              <a:rPr lang="zh-CN" altLang="en-US" dirty="0"/>
              <a:t>“</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10</a:t>
            </a:fld>
            <a:endParaRPr lang="zh-CN" altLang="en-US"/>
          </a:p>
        </p:txBody>
      </p:sp>
    </p:spTree>
    <p:extLst>
      <p:ext uri="{BB962C8B-B14F-4D97-AF65-F5344CB8AC3E}">
        <p14:creationId xmlns:p14="http://schemas.microsoft.com/office/powerpoint/2010/main" val="16258752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r>
              <a:rPr lang="zh-CN" altLang="en-US" dirty="0">
                <a:latin typeface="华文中宋" panose="02010600040101010101" pitchFamily="2" charset="-122"/>
                <a:ea typeface="华文中宋" panose="02010600040101010101" pitchFamily="2" charset="-122"/>
              </a:rPr>
              <a:t>由于“课堂签到”任务和课程密切相关，所以教师端</a:t>
            </a:r>
            <a:r>
              <a:rPr lang="en-US" altLang="zh-CN" dirty="0">
                <a:latin typeface="华文中宋" panose="02010600040101010101" pitchFamily="2" charset="-122"/>
                <a:ea typeface="华文中宋" panose="02010600040101010101" pitchFamily="2" charset="-122"/>
              </a:rPr>
              <a:t>App</a:t>
            </a:r>
            <a:r>
              <a:rPr lang="zh-CN" altLang="en-US" dirty="0">
                <a:latin typeface="华文中宋" panose="02010600040101010101" pitchFamily="2" charset="-122"/>
                <a:ea typeface="华文中宋" panose="02010600040101010101" pitchFamily="2" charset="-122"/>
              </a:rPr>
              <a:t>的主体界面是一个课表</a:t>
            </a:r>
            <a:endParaRPr lang="en-US" altLang="zh-CN" dirty="0">
              <a:latin typeface="华文中宋" panose="02010600040101010101" pitchFamily="2" charset="-122"/>
              <a:ea typeface="华文中宋" panose="02010600040101010101" pitchFamily="2" charset="-122"/>
            </a:endParaRPr>
          </a:p>
          <a:p>
            <a:pPr marL="0" indent="0">
              <a:buNone/>
            </a:pPr>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11</a:t>
            </a:fld>
            <a:endParaRPr lang="zh-CN" altLang="en-US"/>
          </a:p>
        </p:txBody>
      </p:sp>
    </p:spTree>
    <p:extLst>
      <p:ext uri="{BB962C8B-B14F-4D97-AF65-F5344CB8AC3E}">
        <p14:creationId xmlns:p14="http://schemas.microsoft.com/office/powerpoint/2010/main" val="23825114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latin typeface="华文中宋" panose="02010600040101010101" pitchFamily="2" charset="-122"/>
                <a:ea typeface="华文中宋" panose="02010600040101010101" pitchFamily="2" charset="-122"/>
              </a:rPr>
              <a:t>1. </a:t>
            </a:r>
            <a:r>
              <a:rPr lang="zh-CN" altLang="en-US" dirty="0">
                <a:latin typeface="华文中宋" panose="02010600040101010101" pitchFamily="2" charset="-122"/>
                <a:ea typeface="华文中宋" panose="02010600040101010101" pitchFamily="2" charset="-122"/>
              </a:rPr>
              <a:t>与教师端类似，学生端的主页面展示“学生课表”</a:t>
            </a:r>
          </a:p>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12</a:t>
            </a:fld>
            <a:endParaRPr lang="zh-CN" altLang="en-US"/>
          </a:p>
        </p:txBody>
      </p:sp>
    </p:spTree>
    <p:extLst>
      <p:ext uri="{BB962C8B-B14F-4D97-AF65-F5344CB8AC3E}">
        <p14:creationId xmlns:p14="http://schemas.microsoft.com/office/powerpoint/2010/main" val="14493398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85750" indent="-285750">
              <a:lnSpc>
                <a:spcPct val="150000"/>
              </a:lnSpc>
              <a:buFont typeface="Wingdings" panose="05000000000000000000" pitchFamily="2" charset="2"/>
              <a:buChar char="l"/>
            </a:pPr>
            <a:r>
              <a:rPr lang="zh-CN" altLang="zh-CN" dirty="0">
                <a:latin typeface="华文中宋" panose="02010600040101010101" pitchFamily="2" charset="-122"/>
                <a:ea typeface="华文中宋" panose="02010600040101010101" pitchFamily="2" charset="-122"/>
              </a:rPr>
              <a:t>服务器分为两部分</a:t>
            </a:r>
            <a:r>
              <a:rPr lang="zh-CN" altLang="en-US" dirty="0">
                <a:latin typeface="华文中宋" panose="02010600040101010101" pitchFamily="2" charset="-122"/>
                <a:ea typeface="华文中宋" panose="02010600040101010101" pitchFamily="2" charset="-122"/>
              </a:rPr>
              <a:t>：</a:t>
            </a:r>
            <a:r>
              <a:rPr lang="zh-CN" altLang="zh-CN" dirty="0">
                <a:latin typeface="华文中宋" panose="02010600040101010101" pitchFamily="2" charset="-122"/>
                <a:ea typeface="华文中宋" panose="02010600040101010101" pitchFamily="2" charset="-122"/>
              </a:rPr>
              <a:t>由</a:t>
            </a:r>
            <a:r>
              <a:rPr lang="en-US" altLang="zh-CN" dirty="0">
                <a:latin typeface="华文中宋" panose="02010600040101010101" pitchFamily="2" charset="-122"/>
                <a:ea typeface="华文中宋" panose="02010600040101010101" pitchFamily="2" charset="-122"/>
              </a:rPr>
              <a:t>Java</a:t>
            </a:r>
            <a:r>
              <a:rPr lang="zh-CN" altLang="zh-CN" dirty="0">
                <a:latin typeface="华文中宋" panose="02010600040101010101" pitchFamily="2" charset="-122"/>
                <a:ea typeface="华文中宋" panose="02010600040101010101" pitchFamily="2" charset="-122"/>
              </a:rPr>
              <a:t>语言编写的用于处理客户端请求的</a:t>
            </a:r>
            <a:r>
              <a:rPr lang="en-US" altLang="zh-CN" dirty="0">
                <a:latin typeface="华文中宋" panose="02010600040101010101" pitchFamily="2" charset="-122"/>
                <a:ea typeface="华文中宋" panose="02010600040101010101" pitchFamily="2" charset="-122"/>
              </a:rPr>
              <a:t>Web</a:t>
            </a:r>
            <a:r>
              <a:rPr lang="zh-CN" altLang="zh-CN" dirty="0">
                <a:latin typeface="华文中宋" panose="02010600040101010101" pitchFamily="2" charset="-122"/>
                <a:ea typeface="华文中宋" panose="02010600040101010101" pitchFamily="2" charset="-122"/>
              </a:rPr>
              <a:t>服务器和由</a:t>
            </a:r>
            <a:r>
              <a:rPr lang="en-US" altLang="zh-CN" dirty="0">
                <a:latin typeface="华文中宋" panose="02010600040101010101" pitchFamily="2" charset="-122"/>
                <a:ea typeface="华文中宋" panose="02010600040101010101" pitchFamily="2" charset="-122"/>
              </a:rPr>
              <a:t>Python</a:t>
            </a:r>
            <a:r>
              <a:rPr lang="zh-CN" altLang="zh-CN" dirty="0">
                <a:latin typeface="华文中宋" panose="02010600040101010101" pitchFamily="2" charset="-122"/>
                <a:ea typeface="华文中宋" panose="02010600040101010101" pitchFamily="2" charset="-122"/>
              </a:rPr>
              <a:t>语言编写的用于调用神经网络的</a:t>
            </a:r>
            <a:r>
              <a:rPr lang="en-US" altLang="zh-CN" dirty="0">
                <a:latin typeface="华文中宋" panose="02010600040101010101" pitchFamily="2" charset="-122"/>
                <a:ea typeface="华文中宋" panose="02010600040101010101" pitchFamily="2" charset="-122"/>
              </a:rPr>
              <a:t>Web</a:t>
            </a:r>
            <a:r>
              <a:rPr lang="zh-CN" altLang="zh-CN" dirty="0">
                <a:latin typeface="华文中宋" panose="02010600040101010101" pitchFamily="2" charset="-122"/>
                <a:ea typeface="华文中宋" panose="02010600040101010101" pitchFamily="2" charset="-122"/>
              </a:rPr>
              <a:t>服务</a:t>
            </a:r>
            <a:r>
              <a:rPr lang="zh-CN" altLang="en-US" dirty="0">
                <a:latin typeface="华文中宋" panose="02010600040101010101" pitchFamily="2" charset="-122"/>
                <a:ea typeface="华文中宋" panose="02010600040101010101" pitchFamily="2" charset="-122"/>
              </a:rPr>
              <a:t>。</a:t>
            </a:r>
            <a:endParaRPr lang="en-US" altLang="zh-CN" dirty="0">
              <a:latin typeface="华文中宋" panose="02010600040101010101" pitchFamily="2" charset="-122"/>
              <a:ea typeface="华文中宋" panose="02010600040101010101" pitchFamily="2" charset="-122"/>
            </a:endParaRPr>
          </a:p>
          <a:p>
            <a:pPr marL="285750" indent="-285750">
              <a:lnSpc>
                <a:spcPct val="150000"/>
              </a:lnSpc>
              <a:buFont typeface="Wingdings" panose="05000000000000000000" pitchFamily="2" charset="2"/>
              <a:buChar char="l"/>
            </a:pPr>
            <a:r>
              <a:rPr lang="en-US" altLang="zh-CN" dirty="0">
                <a:latin typeface="华文中宋" panose="02010600040101010101" pitchFamily="2" charset="-122"/>
                <a:ea typeface="华文中宋" panose="02010600040101010101" pitchFamily="2" charset="-122"/>
              </a:rPr>
              <a:t>Java</a:t>
            </a:r>
            <a:r>
              <a:rPr lang="zh-CN" altLang="zh-CN" dirty="0">
                <a:latin typeface="华文中宋" panose="02010600040101010101" pitchFamily="2" charset="-122"/>
                <a:ea typeface="华文中宋" panose="02010600040101010101" pitchFamily="2" charset="-122"/>
              </a:rPr>
              <a:t>服务器使用</a:t>
            </a:r>
            <a:r>
              <a:rPr lang="en-US" altLang="zh-CN" dirty="0">
                <a:latin typeface="华文中宋" panose="02010600040101010101" pitchFamily="2" charset="-122"/>
                <a:ea typeface="华文中宋" panose="02010600040101010101" pitchFamily="2" charset="-122"/>
              </a:rPr>
              <a:t>Spring Boot</a:t>
            </a:r>
            <a:r>
              <a:rPr lang="zh-CN" altLang="zh-CN" dirty="0">
                <a:latin typeface="华文中宋" panose="02010600040101010101" pitchFamily="2" charset="-122"/>
                <a:ea typeface="华文中宋" panose="02010600040101010101" pitchFamily="2" charset="-122"/>
              </a:rPr>
              <a:t>框架搭建，将功能封装为接口对外提供</a:t>
            </a:r>
            <a:r>
              <a:rPr lang="en-US" altLang="zh-CN" dirty="0">
                <a:latin typeface="华文中宋" panose="02010600040101010101" pitchFamily="2" charset="-122"/>
                <a:ea typeface="华文中宋" panose="02010600040101010101" pitchFamily="2" charset="-122"/>
              </a:rPr>
              <a:t>Http</a:t>
            </a:r>
            <a:r>
              <a:rPr lang="zh-CN" altLang="zh-CN" dirty="0">
                <a:latin typeface="华文中宋" panose="02010600040101010101" pitchFamily="2" charset="-122"/>
                <a:ea typeface="华文中宋" panose="02010600040101010101" pitchFamily="2" charset="-122"/>
              </a:rPr>
              <a:t>服务，客户端通过</a:t>
            </a:r>
            <a:r>
              <a:rPr lang="en-US" altLang="zh-CN" dirty="0">
                <a:latin typeface="华文中宋" panose="02010600040101010101" pitchFamily="2" charset="-122"/>
                <a:ea typeface="华文中宋" panose="02010600040101010101" pitchFamily="2" charset="-122"/>
              </a:rPr>
              <a:t>Http</a:t>
            </a:r>
            <a:r>
              <a:rPr lang="zh-CN" altLang="zh-CN" dirty="0">
                <a:latin typeface="华文中宋" panose="02010600040101010101" pitchFamily="2" charset="-122"/>
                <a:ea typeface="华文中宋" panose="02010600040101010101" pitchFamily="2" charset="-122"/>
              </a:rPr>
              <a:t>请求访问服务端接口，处理器映射器将其映射到对应的</a:t>
            </a:r>
            <a:r>
              <a:rPr lang="en-US" altLang="zh-CN" dirty="0">
                <a:latin typeface="华文中宋" panose="02010600040101010101" pitchFamily="2" charset="-122"/>
                <a:ea typeface="华文中宋" panose="02010600040101010101" pitchFamily="2" charset="-122"/>
              </a:rPr>
              <a:t>Controller</a:t>
            </a:r>
            <a:r>
              <a:rPr lang="zh-CN" altLang="zh-CN" dirty="0">
                <a:latin typeface="华文中宋" panose="02010600040101010101" pitchFamily="2" charset="-122"/>
                <a:ea typeface="华文中宋" panose="02010600040101010101" pitchFamily="2" charset="-122"/>
              </a:rPr>
              <a:t>，由</a:t>
            </a:r>
            <a:r>
              <a:rPr lang="en-US" altLang="zh-CN" dirty="0">
                <a:latin typeface="华文中宋" panose="02010600040101010101" pitchFamily="2" charset="-122"/>
                <a:ea typeface="华文中宋" panose="02010600040101010101" pitchFamily="2" charset="-122"/>
              </a:rPr>
              <a:t>Controller</a:t>
            </a:r>
            <a:r>
              <a:rPr lang="zh-CN" altLang="zh-CN" dirty="0">
                <a:latin typeface="华文中宋" panose="02010600040101010101" pitchFamily="2" charset="-122"/>
                <a:ea typeface="华文中宋" panose="02010600040101010101" pitchFamily="2" charset="-122"/>
              </a:rPr>
              <a:t>处理对应的请求，并以</a:t>
            </a:r>
            <a:r>
              <a:rPr lang="en-US" altLang="zh-CN" dirty="0">
                <a:latin typeface="华文中宋" panose="02010600040101010101" pitchFamily="2" charset="-122"/>
                <a:ea typeface="华文中宋" panose="02010600040101010101" pitchFamily="2" charset="-122"/>
              </a:rPr>
              <a:t>Json</a:t>
            </a:r>
            <a:r>
              <a:rPr lang="zh-CN" altLang="zh-CN" dirty="0">
                <a:latin typeface="华文中宋" panose="02010600040101010101" pitchFamily="2" charset="-122"/>
                <a:ea typeface="华文中宋" panose="02010600040101010101" pitchFamily="2" charset="-122"/>
              </a:rPr>
              <a:t>格式返回结果</a:t>
            </a:r>
            <a:r>
              <a:rPr lang="zh-CN" altLang="en-US" dirty="0">
                <a:latin typeface="华文中宋" panose="02010600040101010101" pitchFamily="2" charset="-122"/>
                <a:ea typeface="华文中宋" panose="02010600040101010101" pitchFamily="2" charset="-122"/>
              </a:rPr>
              <a:t>。</a:t>
            </a:r>
            <a:endParaRPr lang="en-US" altLang="zh-CN" dirty="0">
              <a:latin typeface="华文中宋" panose="02010600040101010101" pitchFamily="2" charset="-122"/>
              <a:ea typeface="华文中宋" panose="02010600040101010101" pitchFamily="2" charset="-122"/>
            </a:endParaRPr>
          </a:p>
          <a:p>
            <a:pPr marL="285750" indent="-285750">
              <a:lnSpc>
                <a:spcPct val="150000"/>
              </a:lnSpc>
              <a:buFont typeface="Wingdings" panose="05000000000000000000" pitchFamily="2" charset="2"/>
              <a:buChar char="l"/>
            </a:pPr>
            <a:r>
              <a:rPr lang="en-US" altLang="zh-CN" dirty="0">
                <a:latin typeface="华文中宋" panose="02010600040101010101" pitchFamily="2" charset="-122"/>
                <a:ea typeface="华文中宋" panose="02010600040101010101" pitchFamily="2" charset="-122"/>
              </a:rPr>
              <a:t>Python</a:t>
            </a:r>
            <a:r>
              <a:rPr lang="zh-CN" altLang="zh-CN" dirty="0">
                <a:latin typeface="华文中宋" panose="02010600040101010101" pitchFamily="2" charset="-122"/>
                <a:ea typeface="华文中宋" panose="02010600040101010101" pitchFamily="2" charset="-122"/>
              </a:rPr>
              <a:t>服务器使用</a:t>
            </a:r>
            <a:r>
              <a:rPr lang="en-US" altLang="zh-CN" dirty="0">
                <a:latin typeface="华文中宋" panose="02010600040101010101" pitchFamily="2" charset="-122"/>
                <a:ea typeface="华文中宋" panose="02010600040101010101" pitchFamily="2" charset="-122"/>
              </a:rPr>
              <a:t>Flask</a:t>
            </a:r>
            <a:r>
              <a:rPr lang="zh-CN" altLang="zh-CN" dirty="0">
                <a:latin typeface="华文中宋" panose="02010600040101010101" pitchFamily="2" charset="-122"/>
                <a:ea typeface="华文中宋" panose="02010600040101010101" pitchFamily="2" charset="-122"/>
              </a:rPr>
              <a:t>框架搭建，同样将</a:t>
            </a:r>
            <a:r>
              <a:rPr lang="zh-CN" altLang="en-US" dirty="0">
                <a:latin typeface="华文中宋" panose="02010600040101010101" pitchFamily="2" charset="-122"/>
                <a:ea typeface="华文中宋" panose="02010600040101010101" pitchFamily="2" charset="-122"/>
              </a:rPr>
              <a:t>内部的“</a:t>
            </a:r>
            <a:r>
              <a:rPr lang="zh-CN" altLang="zh-CN" dirty="0">
                <a:latin typeface="华文中宋" panose="02010600040101010101" pitchFamily="2" charset="-122"/>
                <a:ea typeface="华文中宋" panose="02010600040101010101" pitchFamily="2" charset="-122"/>
              </a:rPr>
              <a:t>神经网络</a:t>
            </a:r>
            <a:r>
              <a:rPr lang="zh-CN" altLang="en-US" dirty="0">
                <a:latin typeface="华文中宋" panose="02010600040101010101" pitchFamily="2" charset="-122"/>
                <a:ea typeface="华文中宋" panose="02010600040101010101" pitchFamily="2" charset="-122"/>
              </a:rPr>
              <a:t>预测”</a:t>
            </a:r>
            <a:r>
              <a:rPr lang="zh-CN" altLang="zh-CN" dirty="0">
                <a:latin typeface="华文中宋" panose="02010600040101010101" pitchFamily="2" charset="-122"/>
                <a:ea typeface="华文中宋" panose="02010600040101010101" pitchFamily="2" charset="-122"/>
              </a:rPr>
              <a:t>封装为</a:t>
            </a:r>
            <a:r>
              <a:rPr lang="en-US" altLang="zh-CN" dirty="0">
                <a:latin typeface="华文中宋" panose="02010600040101010101" pitchFamily="2" charset="-122"/>
                <a:ea typeface="华文中宋" panose="02010600040101010101" pitchFamily="2" charset="-122"/>
              </a:rPr>
              <a:t>Http</a:t>
            </a:r>
            <a:r>
              <a:rPr lang="zh-CN" altLang="zh-CN" dirty="0">
                <a:latin typeface="华文中宋" panose="02010600040101010101" pitchFamily="2" charset="-122"/>
                <a:ea typeface="华文中宋" panose="02010600040101010101" pitchFamily="2" charset="-122"/>
              </a:rPr>
              <a:t>服务，由</a:t>
            </a:r>
            <a:r>
              <a:rPr lang="en-US" altLang="zh-CN" dirty="0">
                <a:latin typeface="华文中宋" panose="02010600040101010101" pitchFamily="2" charset="-122"/>
                <a:ea typeface="华文中宋" panose="02010600040101010101" pitchFamily="2" charset="-122"/>
              </a:rPr>
              <a:t>Java</a:t>
            </a:r>
            <a:r>
              <a:rPr lang="zh-CN" altLang="zh-CN" dirty="0">
                <a:latin typeface="华文中宋" panose="02010600040101010101" pitchFamily="2" charset="-122"/>
                <a:ea typeface="华文中宋" panose="02010600040101010101" pitchFamily="2" charset="-122"/>
              </a:rPr>
              <a:t>服务器调用。</a:t>
            </a:r>
          </a:p>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14</a:t>
            </a:fld>
            <a:endParaRPr lang="zh-CN" altLang="en-US"/>
          </a:p>
        </p:txBody>
      </p:sp>
    </p:spTree>
    <p:extLst>
      <p:ext uri="{BB962C8B-B14F-4D97-AF65-F5344CB8AC3E}">
        <p14:creationId xmlns:p14="http://schemas.microsoft.com/office/powerpoint/2010/main" val="20692862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p:spPr>
        <p:txBody>
          <a:bodyPr/>
          <a:lstStyle/>
          <a:p>
            <a:fld id="{2BE04F47-18A9-4B62-B892-46A76481C8BC}" type="datetimeFigureOut">
              <a:rPr lang="zh-CN" altLang="en-US" smtClean="0"/>
              <a:t>2021/8/28</a:t>
            </a:fld>
            <a:endParaRPr lang="zh-CN" altLang="en-US"/>
          </a:p>
        </p:txBody>
      </p:sp>
      <p:sp>
        <p:nvSpPr>
          <p:cNvPr id="6" name="页脚占位符 5"/>
          <p:cNvSpPr>
            <a:spLocks noGrp="1"/>
          </p:cNvSpPr>
          <p:nvPr>
            <p:ph type="ftr" sz="quarter" idx="11"/>
          </p:nvPr>
        </p:nvSpPr>
        <p:spPr>
          <a:xfrm>
            <a:off x="4038600" y="6356350"/>
            <a:ext cx="4114800" cy="365125"/>
          </a:xfr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p:spPr>
        <p:txBody>
          <a:bodyPr/>
          <a:lstStyle/>
          <a:p>
            <a:fld id="{46114FFA-3FDD-44C1-833D-188EFB911437}"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a:t>单击此处编辑母版标题样式</a:t>
            </a:r>
          </a:p>
        </p:txBody>
      </p:sp>
      <p:sp>
        <p:nvSpPr>
          <p:cNvPr id="3" name="竖排文字占位符 2"/>
          <p:cNvSpPr>
            <a:spLocks noGrp="1"/>
          </p:cNvSpPr>
          <p:nvPr>
            <p:ph type="body" orient="vert" idx="1"/>
          </p:nvPr>
        </p:nvSpPr>
        <p:spPr>
          <a:xfrm>
            <a:off x="838200" y="1847850"/>
            <a:ext cx="10515600" cy="43513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838200" y="6356350"/>
            <a:ext cx="2743200" cy="365125"/>
          </a:xfrm>
        </p:spPr>
        <p:txBody>
          <a:bodyPr/>
          <a:lstStyle/>
          <a:p>
            <a:fld id="{2BE04F47-18A9-4B62-B892-46A76481C8BC}" type="datetimeFigureOut">
              <a:rPr lang="zh-CN" altLang="en-US" smtClean="0"/>
              <a:t>2021/8/28</a:t>
            </a:fld>
            <a:endParaRPr lang="zh-CN" altLang="en-US"/>
          </a:p>
        </p:txBody>
      </p:sp>
      <p:sp>
        <p:nvSpPr>
          <p:cNvPr id="5" name="页脚占位符 4"/>
          <p:cNvSpPr>
            <a:spLocks noGrp="1"/>
          </p:cNvSpPr>
          <p:nvPr>
            <p:ph type="ftr" sz="quarter" idx="11"/>
          </p:nvPr>
        </p:nvSpPr>
        <p:spPr>
          <a:xfrm>
            <a:off x="4038600" y="6356350"/>
            <a:ext cx="4114800" cy="365125"/>
          </a:xfr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p:spPr>
        <p:txBody>
          <a:bodyPr/>
          <a:lstStyle/>
          <a:p>
            <a:fld id="{46114FFA-3FDD-44C1-833D-188EFB911437}"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838200" y="6356350"/>
            <a:ext cx="2743200" cy="365125"/>
          </a:xfrm>
        </p:spPr>
        <p:txBody>
          <a:bodyPr/>
          <a:lstStyle/>
          <a:p>
            <a:fld id="{2BE04F47-18A9-4B62-B892-46A76481C8BC}" type="datetimeFigureOut">
              <a:rPr lang="zh-CN" altLang="en-US" smtClean="0"/>
              <a:t>2021/8/28</a:t>
            </a:fld>
            <a:endParaRPr lang="zh-CN" altLang="en-US"/>
          </a:p>
        </p:txBody>
      </p:sp>
      <p:sp>
        <p:nvSpPr>
          <p:cNvPr id="5" name="页脚占位符 4"/>
          <p:cNvSpPr>
            <a:spLocks noGrp="1"/>
          </p:cNvSpPr>
          <p:nvPr>
            <p:ph type="ftr" sz="quarter" idx="11"/>
          </p:nvPr>
        </p:nvSpPr>
        <p:spPr>
          <a:xfrm>
            <a:off x="4038600" y="6356350"/>
            <a:ext cx="4114800" cy="365125"/>
          </a:xfr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p:spPr>
        <p:txBody>
          <a:bodyPr/>
          <a:lstStyle/>
          <a:p>
            <a:fld id="{46114FFA-3FDD-44C1-833D-188EFB911437}" type="slidenum">
              <a:rPr lang="zh-CN" altLang="en-US" smtClean="0"/>
              <a:t>‹#›</a:t>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11" name="标题占位符 1"/>
          <p:cNvSpPr>
            <a:spLocks noGrp="1"/>
          </p:cNvSpPr>
          <p:nvPr>
            <p:ph type="title" hasCustomPrompt="1"/>
          </p:nvPr>
        </p:nvSpPr>
        <p:spPr>
          <a:xfrm>
            <a:off x="531495" y="447675"/>
            <a:ext cx="2212340" cy="589915"/>
          </a:xfrm>
          <a:prstGeom prst="rect">
            <a:avLst/>
          </a:prstGeom>
          <a:solidFill>
            <a:srgbClr val="44546A"/>
          </a:solidFill>
          <a:ln>
            <a:solidFill>
              <a:schemeClr val="accent1"/>
            </a:solidFill>
          </a:ln>
        </p:spPr>
        <p:txBody>
          <a:bodyPr vert="horz" lIns="91440" tIns="45720" rIns="91440" bIns="45720" rtlCol="0" anchor="ctr">
            <a:noAutofit/>
          </a:bodyPr>
          <a:lstStyle>
            <a:lvl1pPr algn="ctr">
              <a:defRPr sz="2800">
                <a:solidFill>
                  <a:schemeClr val="bg1"/>
                </a:solidFill>
              </a:defRPr>
            </a:lvl1pPr>
          </a:lstStyle>
          <a:p>
            <a:r>
              <a:rPr lang="zh-CN" altLang="en-US"/>
              <a:t>单击此处编</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a:t>单击此处编辑母版标题样式</a:t>
            </a:r>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t>2021/8/28</a:t>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t>‹#›</a:t>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cxnSp>
        <p:nvCxnSpPr>
          <p:cNvPr id="11" name="直接连接符 10"/>
          <p:cNvCxnSpPr/>
          <p:nvPr userDrawn="1"/>
        </p:nvCxnSpPr>
        <p:spPr>
          <a:xfrm>
            <a:off x="3100874" y="2661876"/>
            <a:ext cx="3848192" cy="0"/>
          </a:xfrm>
          <a:prstGeom prst="line">
            <a:avLst/>
          </a:prstGeom>
          <a:ln>
            <a:solidFill>
              <a:schemeClr val="tx1">
                <a:lumMod val="50000"/>
                <a:lumOff val="50000"/>
              </a:schemeClr>
            </a:solidFill>
            <a:tailEnd type="diamond"/>
          </a:ln>
        </p:spPr>
        <p:style>
          <a:lnRef idx="1">
            <a:schemeClr val="accent1"/>
          </a:lnRef>
          <a:fillRef idx="0">
            <a:schemeClr val="accent1"/>
          </a:fillRef>
          <a:effectRef idx="0">
            <a:schemeClr val="accent1"/>
          </a:effectRef>
          <a:fontRef idx="minor">
            <a:schemeClr val="tx1"/>
          </a:fontRef>
        </p:style>
      </p:cxnSp>
      <p:sp>
        <p:nvSpPr>
          <p:cNvPr id="12" name="矩形 11"/>
          <p:cNvSpPr/>
          <p:nvPr userDrawn="1"/>
        </p:nvSpPr>
        <p:spPr>
          <a:xfrm>
            <a:off x="2485053" y="4242700"/>
            <a:ext cx="7221894" cy="523220"/>
          </a:xfrm>
          <a:prstGeom prst="rect">
            <a:avLst/>
          </a:prstGeom>
        </p:spPr>
        <p:txBody>
          <a:bodyPr wrap="square">
            <a:spAutoFit/>
          </a:bodyPr>
          <a:lstStyle/>
          <a:p>
            <a:pPr algn="ctr"/>
            <a:r>
              <a:rPr lang="zh-CN" altLang="en-US" sz="1400" spc="130" dirty="0">
                <a:solidFill>
                  <a:schemeClr val="tx1">
                    <a:lumMod val="50000"/>
                    <a:lumOff val="50000"/>
                  </a:schemeClr>
                </a:solidFill>
                <a:latin typeface="汉仪君黑-45简" panose="020B0604020202020204" pitchFamily="34" charset="-122"/>
                <a:ea typeface="汉仪君黑-45简" panose="020B0604020202020204" pitchFamily="34" charset="-122"/>
              </a:rPr>
              <a:t>点击输入文本信息，内容简洁明了，清晰易懂，字体大小可调节。点击输入文本信息，内容简洁明了，清晰易懂，字体大小可调节。</a:t>
            </a:r>
          </a:p>
        </p:txBody>
      </p:sp>
      <p:sp>
        <p:nvSpPr>
          <p:cNvPr id="7" name="标题占位符 1"/>
          <p:cNvSpPr>
            <a:spLocks noGrp="1"/>
          </p:cNvSpPr>
          <p:nvPr>
            <p:ph type="title" hasCustomPrompt="1"/>
          </p:nvPr>
        </p:nvSpPr>
        <p:spPr>
          <a:xfrm>
            <a:off x="3100705" y="2873375"/>
            <a:ext cx="5193030" cy="1157605"/>
          </a:xfrm>
          <a:prstGeom prst="rect">
            <a:avLst/>
          </a:prstGeom>
          <a:solidFill>
            <a:srgbClr val="44546A"/>
          </a:solidFill>
          <a:ln>
            <a:solidFill>
              <a:schemeClr val="accent1"/>
            </a:solidFill>
          </a:ln>
        </p:spPr>
        <p:txBody>
          <a:bodyPr vert="horz" lIns="91440" tIns="45720" rIns="91440" bIns="45720" rtlCol="0" anchor="ctr">
            <a:noAutofit/>
          </a:bodyPr>
          <a:lstStyle>
            <a:lvl1pPr algn="ctr">
              <a:defRPr sz="4000">
                <a:solidFill>
                  <a:schemeClr val="bg1"/>
                </a:solidFill>
              </a:defRPr>
            </a:lvl1pPr>
          </a:lstStyle>
          <a:p>
            <a:r>
              <a:rPr lang="zh-CN" altLang="en-US"/>
              <a:t>单击此处编</a:t>
            </a:r>
          </a:p>
        </p:txBody>
      </p:sp>
      <p:sp>
        <p:nvSpPr>
          <p:cNvPr id="10" name="标题占位符 1"/>
          <p:cNvSpPr>
            <a:spLocks noGrp="1"/>
          </p:cNvSpPr>
          <p:nvPr userDrawn="1"/>
        </p:nvSpPr>
        <p:spPr>
          <a:xfrm>
            <a:off x="6343015" y="2083435"/>
            <a:ext cx="2593340" cy="1157605"/>
          </a:xfrm>
          <a:prstGeom prst="rect">
            <a:avLst/>
          </a:prstGeom>
          <a:noFill/>
          <a:ln>
            <a:solidFill>
              <a:schemeClr val="accent1"/>
            </a:solidFill>
          </a:ln>
          <a:extLst>
            <a:ext uri="{909E8E84-426E-40DD-AFC4-6F175D3DCCD1}">
              <a14:hiddenFill xmlns:a14="http://schemas.microsoft.com/office/drawing/2010/main">
                <a:solidFill>
                  <a:srgbClr val="44546A"/>
                </a:solidFill>
              </a14:hiddenFill>
            </a:ext>
          </a:extLst>
        </p:spPr>
        <p:txBody>
          <a:bodyPr vert="horz" lIns="91440" tIns="45720" rIns="91440" bIns="45720" rtlCol="0" anchor="ctr">
            <a:noAutofit/>
          </a:bodyPr>
          <a:lstStyle>
            <a:lvl1pPr algn="ctr">
              <a:defRPr sz="4000">
                <a:solidFill>
                  <a:schemeClr val="bg1"/>
                </a:solidFill>
              </a:defRPr>
            </a:lvl1pPr>
          </a:lstStyle>
          <a:p>
            <a:r>
              <a:rPr lang="en-US" altLang="zh-CN" sz="3600">
                <a:solidFill>
                  <a:schemeClr val="tx1"/>
                </a:solidFill>
              </a:rPr>
              <a:t>PART</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a:xfrm>
            <a:off x="838200" y="6356350"/>
            <a:ext cx="2743200" cy="365125"/>
          </a:xfrm>
        </p:spPr>
        <p:txBody>
          <a:bodyPr/>
          <a:lstStyle/>
          <a:p>
            <a:fld id="{2BE04F47-18A9-4B62-B892-46A76481C8BC}" type="datetimeFigureOut">
              <a:rPr lang="zh-CN" altLang="en-US" smtClean="0"/>
              <a:t>2021/8/28</a:t>
            </a:fld>
            <a:endParaRPr lang="zh-CN" altLang="en-US"/>
          </a:p>
        </p:txBody>
      </p:sp>
      <p:sp>
        <p:nvSpPr>
          <p:cNvPr id="6" name="页脚占位符 5"/>
          <p:cNvSpPr>
            <a:spLocks noGrp="1"/>
          </p:cNvSpPr>
          <p:nvPr>
            <p:ph type="ftr" sz="quarter" idx="11"/>
          </p:nvPr>
        </p:nvSpPr>
        <p:spPr>
          <a:xfrm>
            <a:off x="4038600" y="6356350"/>
            <a:ext cx="4114800" cy="365125"/>
          </a:xfr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p:spPr>
        <p:txBody>
          <a:bodyPr/>
          <a:lstStyle/>
          <a:p>
            <a:fld id="{46114FFA-3FDD-44C1-833D-188EFB911437}" type="slidenum">
              <a:rPr lang="zh-CN" altLang="en-US" smtClean="0"/>
              <a:t>‹#›</a:t>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a:xfrm>
            <a:off x="838200" y="6356350"/>
            <a:ext cx="2743200" cy="365125"/>
          </a:xfrm>
        </p:spPr>
        <p:txBody>
          <a:bodyPr/>
          <a:lstStyle/>
          <a:p>
            <a:fld id="{2BE04F47-18A9-4B62-B892-46A76481C8BC}" type="datetimeFigureOut">
              <a:rPr lang="zh-CN" altLang="en-US" smtClean="0"/>
              <a:t>2021/8/28</a:t>
            </a:fld>
            <a:endParaRPr lang="zh-CN" altLang="en-US"/>
          </a:p>
        </p:txBody>
      </p:sp>
      <p:sp>
        <p:nvSpPr>
          <p:cNvPr id="8" name="页脚占位符 7"/>
          <p:cNvSpPr>
            <a:spLocks noGrp="1"/>
          </p:cNvSpPr>
          <p:nvPr>
            <p:ph type="ftr" sz="quarter" idx="11"/>
          </p:nvPr>
        </p:nvSpPr>
        <p:spPr>
          <a:xfrm>
            <a:off x="4038600" y="6356350"/>
            <a:ext cx="4114800" cy="365125"/>
          </a:xfrm>
        </p:spPr>
        <p:txBody>
          <a:bodyPr/>
          <a:lstStyle/>
          <a:p>
            <a:endParaRPr lang="zh-CN" altLang="en-US"/>
          </a:p>
        </p:txBody>
      </p:sp>
      <p:sp>
        <p:nvSpPr>
          <p:cNvPr id="9" name="灯片编号占位符 8"/>
          <p:cNvSpPr>
            <a:spLocks noGrp="1"/>
          </p:cNvSpPr>
          <p:nvPr>
            <p:ph type="sldNum" sz="quarter" idx="12"/>
          </p:nvPr>
        </p:nvSpPr>
        <p:spPr>
          <a:xfrm>
            <a:off x="8610600" y="6356350"/>
            <a:ext cx="2743200" cy="365125"/>
          </a:xfrm>
        </p:spPr>
        <p:txBody>
          <a:bodyPr/>
          <a:lstStyle/>
          <a:p>
            <a:fld id="{46114FFA-3FDD-44C1-833D-188EFB911437}" type="slidenum">
              <a:rPr lang="zh-CN" altLang="en-US" smtClean="0"/>
              <a:t>‹#›</a:t>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a:t>单击此处编辑母版标题样式</a:t>
            </a:r>
          </a:p>
        </p:txBody>
      </p:sp>
      <p:sp>
        <p:nvSpPr>
          <p:cNvPr id="3" name="日期占位符 2"/>
          <p:cNvSpPr>
            <a:spLocks noGrp="1"/>
          </p:cNvSpPr>
          <p:nvPr>
            <p:ph type="dt" sz="half" idx="10"/>
          </p:nvPr>
        </p:nvSpPr>
        <p:spPr>
          <a:xfrm>
            <a:off x="838200" y="6356350"/>
            <a:ext cx="2743200" cy="365125"/>
          </a:xfrm>
        </p:spPr>
        <p:txBody>
          <a:bodyPr/>
          <a:lstStyle/>
          <a:p>
            <a:fld id="{2BE04F47-18A9-4B62-B892-46A76481C8BC}" type="datetimeFigureOut">
              <a:rPr lang="zh-CN" altLang="en-US" smtClean="0"/>
              <a:t>2021/8/28</a:t>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46114FFA-3FDD-44C1-833D-188EFB911437}"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11" name="标题占位符 1"/>
          <p:cNvSpPr>
            <a:spLocks noGrp="1"/>
          </p:cNvSpPr>
          <p:nvPr>
            <p:ph type="title" hasCustomPrompt="1"/>
          </p:nvPr>
        </p:nvSpPr>
        <p:spPr>
          <a:xfrm>
            <a:off x="531495" y="447675"/>
            <a:ext cx="2212340" cy="589915"/>
          </a:xfrm>
          <a:prstGeom prst="rect">
            <a:avLst/>
          </a:prstGeom>
          <a:solidFill>
            <a:srgbClr val="44546A"/>
          </a:solidFill>
          <a:ln>
            <a:solidFill>
              <a:schemeClr val="accent1"/>
            </a:solidFill>
          </a:ln>
        </p:spPr>
        <p:txBody>
          <a:bodyPr vert="horz" lIns="91440" tIns="45720" rIns="91440" bIns="45720" rtlCol="0" anchor="ctr">
            <a:noAutofit/>
          </a:bodyPr>
          <a:lstStyle>
            <a:lvl1pPr algn="ctr">
              <a:defRPr sz="2800">
                <a:solidFill>
                  <a:schemeClr val="bg1"/>
                </a:solidFill>
              </a:defRPr>
            </a:lvl1pPr>
          </a:lstStyle>
          <a:p>
            <a:r>
              <a:rPr lang="zh-CN" altLang="en-US"/>
              <a:t>单击此处编</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p:spPr>
        <p:txBody>
          <a:bodyPr/>
          <a:lstStyle/>
          <a:p>
            <a:fld id="{2BE04F47-18A9-4B62-B892-46A76481C8BC}" type="datetimeFigureOut">
              <a:rPr lang="zh-CN" altLang="en-US" smtClean="0"/>
              <a:t>2021/8/28</a:t>
            </a:fld>
            <a:endParaRPr lang="zh-CN" altLang="en-US"/>
          </a:p>
        </p:txBody>
      </p:sp>
      <p:sp>
        <p:nvSpPr>
          <p:cNvPr id="3" name="页脚占位符 2"/>
          <p:cNvSpPr>
            <a:spLocks noGrp="1"/>
          </p:cNvSpPr>
          <p:nvPr>
            <p:ph type="ftr" sz="quarter" idx="11"/>
          </p:nvPr>
        </p:nvSpPr>
        <p:spPr>
          <a:xfrm>
            <a:off x="4038600" y="6356350"/>
            <a:ext cx="4114800" cy="365125"/>
          </a:xfr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p:spPr>
        <p:txBody>
          <a:bodyPr/>
          <a:lstStyle/>
          <a:p>
            <a:fld id="{46114FFA-3FDD-44C1-833D-188EFB911437}" type="slidenum">
              <a:rPr lang="zh-CN" altLang="en-US" smtClean="0"/>
              <a:t>‹#›</a:t>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p:spPr>
        <p:txBody>
          <a:bodyPr/>
          <a:lstStyle/>
          <a:p>
            <a:fld id="{2BE04F47-18A9-4B62-B892-46A76481C8BC}" type="datetimeFigureOut">
              <a:rPr lang="zh-CN" altLang="en-US" smtClean="0"/>
              <a:t>2021/8/28</a:t>
            </a:fld>
            <a:endParaRPr lang="zh-CN" altLang="en-US"/>
          </a:p>
        </p:txBody>
      </p:sp>
      <p:sp>
        <p:nvSpPr>
          <p:cNvPr id="6" name="页脚占位符 5"/>
          <p:cNvSpPr>
            <a:spLocks noGrp="1"/>
          </p:cNvSpPr>
          <p:nvPr>
            <p:ph type="ftr" sz="quarter" idx="11"/>
          </p:nvPr>
        </p:nvSpPr>
        <p:spPr>
          <a:xfrm>
            <a:off x="4038600" y="6356350"/>
            <a:ext cx="4114800" cy="365125"/>
          </a:xfr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p:spPr>
        <p:txBody>
          <a:bodyPr/>
          <a:lstStyle/>
          <a:p>
            <a:fld id="{46114FFA-3FDD-44C1-833D-188EFB911437}" type="slidenum">
              <a:rPr lang="zh-CN" altLang="en-US" smtClean="0"/>
              <a:t>‹#›</a:t>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p:spPr>
        <p:txBody>
          <a:bodyPr/>
          <a:lstStyle/>
          <a:p>
            <a:fld id="{2BE04F47-18A9-4B62-B892-46A76481C8BC}" type="datetimeFigureOut">
              <a:rPr lang="zh-CN" altLang="en-US" smtClean="0"/>
              <a:t>2021/8/28</a:t>
            </a:fld>
            <a:endParaRPr lang="zh-CN" altLang="en-US"/>
          </a:p>
        </p:txBody>
      </p:sp>
      <p:sp>
        <p:nvSpPr>
          <p:cNvPr id="6" name="页脚占位符 5"/>
          <p:cNvSpPr>
            <a:spLocks noGrp="1"/>
          </p:cNvSpPr>
          <p:nvPr>
            <p:ph type="ftr" sz="quarter" idx="11"/>
          </p:nvPr>
        </p:nvSpPr>
        <p:spPr>
          <a:xfrm>
            <a:off x="4038600" y="6356350"/>
            <a:ext cx="4114800" cy="365125"/>
          </a:xfr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p:spPr>
        <p:txBody>
          <a:bodyPr/>
          <a:lstStyle/>
          <a:p>
            <a:fld id="{46114FFA-3FDD-44C1-833D-188EFB911437}" type="slidenum">
              <a:rPr lang="zh-CN" altLang="en-US" smtClean="0"/>
              <a:t>‹#›</a:t>
            </a:fld>
            <a:endParaRPr lang="zh-CN"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a:t>单击此处编辑母版标题样式</a:t>
            </a:r>
          </a:p>
        </p:txBody>
      </p:sp>
      <p:sp>
        <p:nvSpPr>
          <p:cNvPr id="3" name="竖排文字占位符 2"/>
          <p:cNvSpPr>
            <a:spLocks noGrp="1"/>
          </p:cNvSpPr>
          <p:nvPr>
            <p:ph type="body" orient="vert" idx="1"/>
          </p:nvPr>
        </p:nvSpPr>
        <p:spPr>
          <a:xfrm>
            <a:off x="838200" y="1847850"/>
            <a:ext cx="10515600" cy="43513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838200" y="6356350"/>
            <a:ext cx="2743200" cy="365125"/>
          </a:xfrm>
        </p:spPr>
        <p:txBody>
          <a:bodyPr/>
          <a:lstStyle/>
          <a:p>
            <a:fld id="{2BE04F47-18A9-4B62-B892-46A76481C8BC}" type="datetimeFigureOut">
              <a:rPr lang="zh-CN" altLang="en-US" smtClean="0"/>
              <a:t>2021/8/28</a:t>
            </a:fld>
            <a:endParaRPr lang="zh-CN" altLang="en-US"/>
          </a:p>
        </p:txBody>
      </p:sp>
      <p:sp>
        <p:nvSpPr>
          <p:cNvPr id="5" name="页脚占位符 4"/>
          <p:cNvSpPr>
            <a:spLocks noGrp="1"/>
          </p:cNvSpPr>
          <p:nvPr>
            <p:ph type="ftr" sz="quarter" idx="11"/>
          </p:nvPr>
        </p:nvSpPr>
        <p:spPr>
          <a:xfrm>
            <a:off x="4038600" y="6356350"/>
            <a:ext cx="4114800" cy="365125"/>
          </a:xfr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p:spPr>
        <p:txBody>
          <a:bodyPr/>
          <a:lstStyle/>
          <a:p>
            <a:fld id="{46114FFA-3FDD-44C1-833D-188EFB911437}" type="slidenum">
              <a:rPr lang="zh-CN" altLang="en-US" smtClean="0"/>
              <a:t>‹#›</a:t>
            </a:fld>
            <a:endParaRPr lang="zh-CN" alt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838200" y="6356350"/>
            <a:ext cx="2743200" cy="365125"/>
          </a:xfrm>
        </p:spPr>
        <p:txBody>
          <a:bodyPr/>
          <a:lstStyle/>
          <a:p>
            <a:fld id="{2BE04F47-18A9-4B62-B892-46A76481C8BC}" type="datetimeFigureOut">
              <a:rPr lang="zh-CN" altLang="en-US" smtClean="0"/>
              <a:t>2021/8/28</a:t>
            </a:fld>
            <a:endParaRPr lang="zh-CN" altLang="en-US"/>
          </a:p>
        </p:txBody>
      </p:sp>
      <p:sp>
        <p:nvSpPr>
          <p:cNvPr id="5" name="页脚占位符 4"/>
          <p:cNvSpPr>
            <a:spLocks noGrp="1"/>
          </p:cNvSpPr>
          <p:nvPr>
            <p:ph type="ftr" sz="quarter" idx="11"/>
          </p:nvPr>
        </p:nvSpPr>
        <p:spPr>
          <a:xfrm>
            <a:off x="4038600" y="6356350"/>
            <a:ext cx="4114800" cy="365125"/>
          </a:xfr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p:spPr>
        <p:txBody>
          <a:bodyPr/>
          <a:lstStyle/>
          <a:p>
            <a:fld id="{46114FFA-3FDD-44C1-833D-188EFB911437}"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a:t>单击此处编辑母版标题样式</a:t>
            </a:r>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t>2021/8/28</a:t>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cxnSp>
        <p:nvCxnSpPr>
          <p:cNvPr id="11" name="直接连接符 10"/>
          <p:cNvCxnSpPr/>
          <p:nvPr userDrawn="1"/>
        </p:nvCxnSpPr>
        <p:spPr>
          <a:xfrm>
            <a:off x="3100874" y="2661876"/>
            <a:ext cx="3848192" cy="0"/>
          </a:xfrm>
          <a:prstGeom prst="line">
            <a:avLst/>
          </a:prstGeom>
          <a:ln>
            <a:solidFill>
              <a:schemeClr val="tx1">
                <a:lumMod val="50000"/>
                <a:lumOff val="50000"/>
              </a:schemeClr>
            </a:solidFill>
            <a:tailEnd type="diamond"/>
          </a:ln>
        </p:spPr>
        <p:style>
          <a:lnRef idx="1">
            <a:schemeClr val="accent1"/>
          </a:lnRef>
          <a:fillRef idx="0">
            <a:schemeClr val="accent1"/>
          </a:fillRef>
          <a:effectRef idx="0">
            <a:schemeClr val="accent1"/>
          </a:effectRef>
          <a:fontRef idx="minor">
            <a:schemeClr val="tx1"/>
          </a:fontRef>
        </p:style>
      </p:cxnSp>
      <p:sp>
        <p:nvSpPr>
          <p:cNvPr id="12" name="矩形 11"/>
          <p:cNvSpPr/>
          <p:nvPr userDrawn="1"/>
        </p:nvSpPr>
        <p:spPr>
          <a:xfrm>
            <a:off x="2485053" y="4242700"/>
            <a:ext cx="7221894" cy="523220"/>
          </a:xfrm>
          <a:prstGeom prst="rect">
            <a:avLst/>
          </a:prstGeom>
        </p:spPr>
        <p:txBody>
          <a:bodyPr wrap="square">
            <a:spAutoFit/>
          </a:bodyPr>
          <a:lstStyle/>
          <a:p>
            <a:pPr algn="ctr"/>
            <a:r>
              <a:rPr lang="zh-CN" altLang="en-US" sz="1400" spc="130" dirty="0">
                <a:solidFill>
                  <a:schemeClr val="tx1">
                    <a:lumMod val="50000"/>
                    <a:lumOff val="50000"/>
                  </a:schemeClr>
                </a:solidFill>
                <a:latin typeface="汉仪君黑-45简" panose="020B0604020202020204" pitchFamily="34" charset="-122"/>
                <a:ea typeface="汉仪君黑-45简" panose="020B0604020202020204" pitchFamily="34" charset="-122"/>
              </a:rPr>
              <a:t>点击输入文本信息，内容简洁明了，清晰易懂，字体大小可调节。点击输入文本信息，内容简洁明了，清晰易懂，字体大小可调节。</a:t>
            </a:r>
          </a:p>
        </p:txBody>
      </p:sp>
      <p:sp>
        <p:nvSpPr>
          <p:cNvPr id="7" name="标题占位符 1"/>
          <p:cNvSpPr>
            <a:spLocks noGrp="1"/>
          </p:cNvSpPr>
          <p:nvPr>
            <p:ph type="title" hasCustomPrompt="1"/>
          </p:nvPr>
        </p:nvSpPr>
        <p:spPr>
          <a:xfrm>
            <a:off x="3100705" y="2873375"/>
            <a:ext cx="5193030" cy="1157605"/>
          </a:xfrm>
          <a:prstGeom prst="rect">
            <a:avLst/>
          </a:prstGeom>
          <a:solidFill>
            <a:srgbClr val="44546A"/>
          </a:solidFill>
          <a:ln>
            <a:solidFill>
              <a:schemeClr val="accent1"/>
            </a:solidFill>
          </a:ln>
        </p:spPr>
        <p:txBody>
          <a:bodyPr vert="horz" lIns="91440" tIns="45720" rIns="91440" bIns="45720" rtlCol="0" anchor="ctr">
            <a:noAutofit/>
          </a:bodyPr>
          <a:lstStyle>
            <a:lvl1pPr algn="ctr">
              <a:defRPr sz="4000">
                <a:solidFill>
                  <a:schemeClr val="bg1"/>
                </a:solidFill>
              </a:defRPr>
            </a:lvl1pPr>
          </a:lstStyle>
          <a:p>
            <a:r>
              <a:rPr lang="zh-CN" altLang="en-US"/>
              <a:t>单击此处编</a:t>
            </a:r>
          </a:p>
        </p:txBody>
      </p:sp>
      <p:sp>
        <p:nvSpPr>
          <p:cNvPr id="10" name="标题占位符 1"/>
          <p:cNvSpPr>
            <a:spLocks noGrp="1"/>
          </p:cNvSpPr>
          <p:nvPr userDrawn="1"/>
        </p:nvSpPr>
        <p:spPr>
          <a:xfrm>
            <a:off x="6343015" y="2083435"/>
            <a:ext cx="2593340" cy="1157605"/>
          </a:xfrm>
          <a:prstGeom prst="rect">
            <a:avLst/>
          </a:prstGeom>
          <a:noFill/>
          <a:ln>
            <a:solidFill>
              <a:schemeClr val="accent1"/>
            </a:solidFill>
          </a:ln>
          <a:extLst>
            <a:ext uri="{909E8E84-426E-40DD-AFC4-6F175D3DCCD1}">
              <a14:hiddenFill xmlns:a14="http://schemas.microsoft.com/office/drawing/2010/main">
                <a:solidFill>
                  <a:srgbClr val="44546A"/>
                </a:solidFill>
              </a14:hiddenFill>
            </a:ext>
          </a:extLst>
        </p:spPr>
        <p:txBody>
          <a:bodyPr vert="horz" lIns="91440" tIns="45720" rIns="91440" bIns="45720" rtlCol="0" anchor="ctr">
            <a:noAutofit/>
          </a:bodyPr>
          <a:lstStyle>
            <a:lvl1pPr algn="ctr">
              <a:defRPr sz="4000">
                <a:solidFill>
                  <a:schemeClr val="bg1"/>
                </a:solidFill>
              </a:defRPr>
            </a:lvl1pPr>
          </a:lstStyle>
          <a:p>
            <a:r>
              <a:rPr lang="en-US" altLang="zh-CN" sz="3600">
                <a:solidFill>
                  <a:schemeClr val="tx1"/>
                </a:solidFill>
              </a:rPr>
              <a:t>PART</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a:xfrm>
            <a:off x="838200" y="6356350"/>
            <a:ext cx="2743200" cy="365125"/>
          </a:xfrm>
        </p:spPr>
        <p:txBody>
          <a:bodyPr/>
          <a:lstStyle/>
          <a:p>
            <a:fld id="{2BE04F47-18A9-4B62-B892-46A76481C8BC}" type="datetimeFigureOut">
              <a:rPr lang="zh-CN" altLang="en-US" smtClean="0"/>
              <a:t>2021/8/28</a:t>
            </a:fld>
            <a:endParaRPr lang="zh-CN" altLang="en-US"/>
          </a:p>
        </p:txBody>
      </p:sp>
      <p:sp>
        <p:nvSpPr>
          <p:cNvPr id="6" name="页脚占位符 5"/>
          <p:cNvSpPr>
            <a:spLocks noGrp="1"/>
          </p:cNvSpPr>
          <p:nvPr>
            <p:ph type="ftr" sz="quarter" idx="11"/>
          </p:nvPr>
        </p:nvSpPr>
        <p:spPr>
          <a:xfrm>
            <a:off x="4038600" y="6356350"/>
            <a:ext cx="4114800" cy="365125"/>
          </a:xfr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p:spPr>
        <p:txBody>
          <a:bodyPr/>
          <a:lstStyle/>
          <a:p>
            <a:fld id="{46114FFA-3FDD-44C1-833D-188EFB911437}"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a:xfrm>
            <a:off x="838200" y="6356350"/>
            <a:ext cx="2743200" cy="365125"/>
          </a:xfrm>
        </p:spPr>
        <p:txBody>
          <a:bodyPr/>
          <a:lstStyle/>
          <a:p>
            <a:fld id="{2BE04F47-18A9-4B62-B892-46A76481C8BC}" type="datetimeFigureOut">
              <a:rPr lang="zh-CN" altLang="en-US" smtClean="0"/>
              <a:t>2021/8/28</a:t>
            </a:fld>
            <a:endParaRPr lang="zh-CN" altLang="en-US"/>
          </a:p>
        </p:txBody>
      </p:sp>
      <p:sp>
        <p:nvSpPr>
          <p:cNvPr id="8" name="页脚占位符 7"/>
          <p:cNvSpPr>
            <a:spLocks noGrp="1"/>
          </p:cNvSpPr>
          <p:nvPr>
            <p:ph type="ftr" sz="quarter" idx="11"/>
          </p:nvPr>
        </p:nvSpPr>
        <p:spPr>
          <a:xfrm>
            <a:off x="4038600" y="6356350"/>
            <a:ext cx="4114800" cy="365125"/>
          </a:xfrm>
        </p:spPr>
        <p:txBody>
          <a:bodyPr/>
          <a:lstStyle/>
          <a:p>
            <a:endParaRPr lang="zh-CN" altLang="en-US"/>
          </a:p>
        </p:txBody>
      </p:sp>
      <p:sp>
        <p:nvSpPr>
          <p:cNvPr id="9" name="灯片编号占位符 8"/>
          <p:cNvSpPr>
            <a:spLocks noGrp="1"/>
          </p:cNvSpPr>
          <p:nvPr>
            <p:ph type="sldNum" sz="quarter" idx="12"/>
          </p:nvPr>
        </p:nvSpPr>
        <p:spPr>
          <a:xfrm>
            <a:off x="8610600" y="6356350"/>
            <a:ext cx="2743200" cy="365125"/>
          </a:xfrm>
        </p:spPr>
        <p:txBody>
          <a:bodyPr/>
          <a:lstStyle/>
          <a:p>
            <a:fld id="{46114FFA-3FDD-44C1-833D-188EFB911437}"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a:t>单击此处编辑母版标题样式</a:t>
            </a:r>
          </a:p>
        </p:txBody>
      </p:sp>
      <p:sp>
        <p:nvSpPr>
          <p:cNvPr id="3" name="日期占位符 2"/>
          <p:cNvSpPr>
            <a:spLocks noGrp="1"/>
          </p:cNvSpPr>
          <p:nvPr>
            <p:ph type="dt" sz="half" idx="10"/>
          </p:nvPr>
        </p:nvSpPr>
        <p:spPr>
          <a:xfrm>
            <a:off x="838200" y="6356350"/>
            <a:ext cx="2743200" cy="365125"/>
          </a:xfrm>
        </p:spPr>
        <p:txBody>
          <a:bodyPr/>
          <a:lstStyle/>
          <a:p>
            <a:fld id="{2BE04F47-18A9-4B62-B892-46A76481C8BC}" type="datetimeFigureOut">
              <a:rPr lang="zh-CN" altLang="en-US" smtClean="0"/>
              <a:t>2021/8/28</a:t>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46114FFA-3FDD-44C1-833D-188EFB911437}"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p:spPr>
        <p:txBody>
          <a:bodyPr/>
          <a:lstStyle/>
          <a:p>
            <a:fld id="{2BE04F47-18A9-4B62-B892-46A76481C8BC}" type="datetimeFigureOut">
              <a:rPr lang="zh-CN" altLang="en-US" smtClean="0"/>
              <a:t>2021/8/28</a:t>
            </a:fld>
            <a:endParaRPr lang="zh-CN" altLang="en-US"/>
          </a:p>
        </p:txBody>
      </p:sp>
      <p:sp>
        <p:nvSpPr>
          <p:cNvPr id="3" name="页脚占位符 2"/>
          <p:cNvSpPr>
            <a:spLocks noGrp="1"/>
          </p:cNvSpPr>
          <p:nvPr>
            <p:ph type="ftr" sz="quarter" idx="11"/>
          </p:nvPr>
        </p:nvSpPr>
        <p:spPr>
          <a:xfrm>
            <a:off x="4038600" y="6356350"/>
            <a:ext cx="4114800" cy="365125"/>
          </a:xfr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p:spPr>
        <p:txBody>
          <a:bodyPr/>
          <a:lstStyle/>
          <a:p>
            <a:fld id="{46114FFA-3FDD-44C1-833D-188EFB911437}"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p:spPr>
        <p:txBody>
          <a:bodyPr/>
          <a:lstStyle/>
          <a:p>
            <a:fld id="{2BE04F47-18A9-4B62-B892-46A76481C8BC}" type="datetimeFigureOut">
              <a:rPr lang="zh-CN" altLang="en-US" smtClean="0"/>
              <a:t>2021/8/28</a:t>
            </a:fld>
            <a:endParaRPr lang="zh-CN" altLang="en-US"/>
          </a:p>
        </p:txBody>
      </p:sp>
      <p:sp>
        <p:nvSpPr>
          <p:cNvPr id="6" name="页脚占位符 5"/>
          <p:cNvSpPr>
            <a:spLocks noGrp="1"/>
          </p:cNvSpPr>
          <p:nvPr>
            <p:ph type="ftr" sz="quarter" idx="11"/>
          </p:nvPr>
        </p:nvSpPr>
        <p:spPr>
          <a:xfrm>
            <a:off x="4038600" y="6356350"/>
            <a:ext cx="4114800" cy="365125"/>
          </a:xfr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p:spPr>
        <p:txBody>
          <a:bodyPr/>
          <a:lstStyle/>
          <a:p>
            <a:fld id="{46114FFA-3FDD-44C1-833D-188EFB911437}"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组合 6"/>
          <p:cNvGrpSpPr/>
          <p:nvPr userDrawn="1"/>
        </p:nvGrpSpPr>
        <p:grpSpPr>
          <a:xfrm>
            <a:off x="0" y="0"/>
            <a:ext cx="12192635" cy="6858000"/>
            <a:chOff x="-270" y="0"/>
            <a:chExt cx="19201" cy="10800"/>
          </a:xfrm>
        </p:grpSpPr>
        <p:sp>
          <p:nvSpPr>
            <p:cNvPr id="20" name="矩形 19"/>
            <p:cNvSpPr/>
            <p:nvPr/>
          </p:nvSpPr>
          <p:spPr>
            <a:xfrm>
              <a:off x="-269" y="0"/>
              <a:ext cx="19200" cy="10800"/>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15448" y="6891"/>
              <a:ext cx="3482" cy="390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270" y="0"/>
              <a:ext cx="3482" cy="390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0" y="323"/>
              <a:ext cx="18661" cy="10153"/>
            </a:xfrm>
            <a:prstGeom prst="rect">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12" name="文本占位符 11"/>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3" name="日期占位符 12"/>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F288E0-7875-42C4-84C8-98DBBD3BF4D2}" type="datetimeFigureOut">
              <a:rPr lang="zh-CN" altLang="en-US" smtClean="0"/>
              <a:t>2021/8/28</a:t>
            </a:fld>
            <a:endParaRPr lang="zh-CN" altLang="en-US"/>
          </a:p>
        </p:txBody>
      </p:sp>
      <p:sp>
        <p:nvSpPr>
          <p:cNvPr id="14" name="灯片编号占位符 13"/>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9BB5D0-35E4-459D-AEF3-FE4D7C45CC19}" type="slidenum">
              <a:rPr lang="zh-CN" altLang="en-US" smtClean="0"/>
              <a:t>‹#›</a:t>
            </a:fld>
            <a:endParaRPr lang="zh-CN" altLang="en-US"/>
          </a:p>
        </p:txBody>
      </p:sp>
      <p:sp>
        <p:nvSpPr>
          <p:cNvPr id="15" name="页脚占位符 1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组合 6"/>
          <p:cNvGrpSpPr/>
          <p:nvPr userDrawn="1"/>
        </p:nvGrpSpPr>
        <p:grpSpPr>
          <a:xfrm>
            <a:off x="0" y="0"/>
            <a:ext cx="12192635" cy="6858000"/>
            <a:chOff x="-270" y="0"/>
            <a:chExt cx="19201" cy="10800"/>
          </a:xfrm>
        </p:grpSpPr>
        <p:sp>
          <p:nvSpPr>
            <p:cNvPr id="20" name="矩形 19"/>
            <p:cNvSpPr/>
            <p:nvPr/>
          </p:nvSpPr>
          <p:spPr>
            <a:xfrm>
              <a:off x="-269" y="0"/>
              <a:ext cx="19200" cy="10800"/>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15448" y="6891"/>
              <a:ext cx="3482" cy="390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270" y="0"/>
              <a:ext cx="3482" cy="390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0" y="323"/>
              <a:ext cx="18661" cy="10153"/>
            </a:xfrm>
            <a:prstGeom prst="rect">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12" name="文本占位符 11"/>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3" name="日期占位符 12"/>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F288E0-7875-42C4-84C8-98DBBD3BF4D2}" type="datetimeFigureOut">
              <a:rPr lang="zh-CN" altLang="en-US" smtClean="0"/>
              <a:t>2021/8/28</a:t>
            </a:fld>
            <a:endParaRPr lang="zh-CN" altLang="en-US"/>
          </a:p>
        </p:txBody>
      </p:sp>
      <p:sp>
        <p:nvSpPr>
          <p:cNvPr id="14" name="灯片编号占位符 13"/>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9BB5D0-35E4-459D-AEF3-FE4D7C45CC19}" type="slidenum">
              <a:rPr lang="zh-CN" altLang="en-US" smtClean="0"/>
              <a:t>‹#›</a:t>
            </a:fld>
            <a:endParaRPr lang="zh-CN" altLang="en-US"/>
          </a:p>
        </p:txBody>
      </p:sp>
      <p:sp>
        <p:nvSpPr>
          <p:cNvPr id="15" name="页脚占位符 1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1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jpe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50.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jpeg"/></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35.jpe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5.jpeg"/><Relationship Id="rId7"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F8DFB384-07B6-49A5-85CA-9B3299E05BB0}"/>
              </a:ext>
            </a:extLst>
          </p:cNvPr>
          <p:cNvSpPr txBox="1"/>
          <p:nvPr/>
        </p:nvSpPr>
        <p:spPr>
          <a:xfrm>
            <a:off x="1127465" y="1994759"/>
            <a:ext cx="9987378" cy="646331"/>
          </a:xfrm>
          <a:prstGeom prst="rect">
            <a:avLst/>
          </a:prstGeom>
          <a:noFill/>
        </p:spPr>
        <p:txBody>
          <a:bodyPr wrap="square" rtlCol="0">
            <a:spAutoFit/>
          </a:bodyPr>
          <a:lstStyle/>
          <a:p>
            <a:pPr algn="ctr"/>
            <a:r>
              <a:rPr lang="zh-CN" altLang="en-US" sz="3600" dirty="0">
                <a:latin typeface="华文中宋" panose="02010600040101010101" pitchFamily="2" charset="-122"/>
                <a:ea typeface="华文中宋" panose="02010600040101010101" pitchFamily="2" charset="-122"/>
              </a:rPr>
              <a:t>基于多人脸识别算法和安全保障的智能签到系统</a:t>
            </a:r>
          </a:p>
        </p:txBody>
      </p:sp>
      <p:sp>
        <p:nvSpPr>
          <p:cNvPr id="3" name="文本框 2">
            <a:extLst>
              <a:ext uri="{FF2B5EF4-FFF2-40B4-BE49-F238E27FC236}">
                <a16:creationId xmlns:a16="http://schemas.microsoft.com/office/drawing/2014/main" id="{8EDC9618-6021-441C-8950-78750BAE084F}"/>
              </a:ext>
            </a:extLst>
          </p:cNvPr>
          <p:cNvSpPr txBox="1"/>
          <p:nvPr/>
        </p:nvSpPr>
        <p:spPr>
          <a:xfrm>
            <a:off x="3435659" y="3967083"/>
            <a:ext cx="5078026" cy="523220"/>
          </a:xfrm>
          <a:prstGeom prst="rect">
            <a:avLst/>
          </a:prstGeom>
          <a:noFill/>
        </p:spPr>
        <p:txBody>
          <a:bodyPr wrap="square" rtlCol="0">
            <a:spAutoFit/>
          </a:bodyPr>
          <a:lstStyle/>
          <a:p>
            <a:pPr algn="ctr"/>
            <a:r>
              <a:rPr lang="zh-CN" altLang="en-US" sz="2800" dirty="0">
                <a:latin typeface="华文中宋" panose="02010600040101010101" pitchFamily="2" charset="-122"/>
                <a:ea typeface="华文中宋" panose="02010600040101010101" pitchFamily="2" charset="-122"/>
              </a:rPr>
              <a:t>参赛团队：沉潜</a:t>
            </a:r>
          </a:p>
        </p:txBody>
      </p:sp>
    </p:spTree>
    <p:extLst>
      <p:ext uri="{BB962C8B-B14F-4D97-AF65-F5344CB8AC3E}">
        <p14:creationId xmlns:p14="http://schemas.microsoft.com/office/powerpoint/2010/main" val="25783568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316740-44D0-48F4-972B-C6E1360D8E20}"/>
              </a:ext>
            </a:extLst>
          </p:cNvPr>
          <p:cNvSpPr>
            <a:spLocks noGrp="1"/>
          </p:cNvSpPr>
          <p:nvPr>
            <p:ph type="title"/>
          </p:nvPr>
        </p:nvSpPr>
        <p:spPr>
          <a:xfrm>
            <a:off x="531495" y="447675"/>
            <a:ext cx="4528702" cy="589915"/>
          </a:xfrm>
        </p:spPr>
        <p:txBody>
          <a:bodyPr/>
          <a:lstStyle/>
          <a:p>
            <a:r>
              <a:rPr lang="zh-CN" altLang="en-US" sz="3200" dirty="0">
                <a:latin typeface="华文中宋" panose="02010600040101010101" pitchFamily="2" charset="-122"/>
                <a:ea typeface="华文中宋" panose="02010600040101010101" pitchFamily="2" charset="-122"/>
                <a:cs typeface="+mn-cs"/>
              </a:rPr>
              <a:t>作品功能</a:t>
            </a:r>
            <a:r>
              <a:rPr lang="en-US" altLang="zh-CN" sz="3200" dirty="0">
                <a:latin typeface="华文中宋" panose="02010600040101010101" pitchFamily="2" charset="-122"/>
                <a:ea typeface="华文中宋" panose="02010600040101010101" pitchFamily="2" charset="-122"/>
                <a:cs typeface="+mn-cs"/>
              </a:rPr>
              <a:t>——</a:t>
            </a:r>
            <a:r>
              <a:rPr lang="zh-CN" altLang="en-US" sz="3200" dirty="0">
                <a:latin typeface="华文中宋" panose="02010600040101010101" pitchFamily="2" charset="-122"/>
                <a:ea typeface="华文中宋" panose="02010600040101010101" pitchFamily="2" charset="-122"/>
                <a:cs typeface="+mn-cs"/>
              </a:rPr>
              <a:t>整体架构</a:t>
            </a:r>
          </a:p>
        </p:txBody>
      </p:sp>
      <p:pic>
        <p:nvPicPr>
          <p:cNvPr id="6" name="图片 5">
            <a:extLst>
              <a:ext uri="{FF2B5EF4-FFF2-40B4-BE49-F238E27FC236}">
                <a16:creationId xmlns:a16="http://schemas.microsoft.com/office/drawing/2014/main" id="{E6CED0EC-1615-4D68-82A5-1E8AB5AFFC70}"/>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2551893" y="1515316"/>
            <a:ext cx="7367022" cy="4335294"/>
          </a:xfrm>
          <a:prstGeom prst="rect">
            <a:avLst/>
          </a:prstGeom>
          <a:noFill/>
          <a:ln>
            <a:noFill/>
          </a:ln>
        </p:spPr>
      </p:pic>
      <p:pic>
        <p:nvPicPr>
          <p:cNvPr id="7" name="图片 6">
            <a:extLst>
              <a:ext uri="{FF2B5EF4-FFF2-40B4-BE49-F238E27FC236}">
                <a16:creationId xmlns:a16="http://schemas.microsoft.com/office/drawing/2014/main" id="{D821BD5F-075D-4DF3-940A-53606E7AF76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5213" y="1902082"/>
            <a:ext cx="982851" cy="982851"/>
          </a:xfrm>
          <a:prstGeom prst="rect">
            <a:avLst/>
          </a:prstGeom>
        </p:spPr>
      </p:pic>
      <p:pic>
        <p:nvPicPr>
          <p:cNvPr id="8" name="图片 7">
            <a:extLst>
              <a:ext uri="{FF2B5EF4-FFF2-40B4-BE49-F238E27FC236}">
                <a16:creationId xmlns:a16="http://schemas.microsoft.com/office/drawing/2014/main" id="{0B107AFD-E298-41D8-831F-0CF9EAC02DF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5212" y="4053764"/>
            <a:ext cx="982851" cy="982851"/>
          </a:xfrm>
          <a:prstGeom prst="rect">
            <a:avLst/>
          </a:prstGeom>
        </p:spPr>
      </p:pic>
      <p:pic>
        <p:nvPicPr>
          <p:cNvPr id="11" name="图片 10">
            <a:extLst>
              <a:ext uri="{FF2B5EF4-FFF2-40B4-BE49-F238E27FC236}">
                <a16:creationId xmlns:a16="http://schemas.microsoft.com/office/drawing/2014/main" id="{9BFE355B-81BB-4FDE-90C1-BA48AC2564C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92744" y="1824590"/>
            <a:ext cx="896319" cy="896319"/>
          </a:xfrm>
          <a:prstGeom prst="rect">
            <a:avLst/>
          </a:prstGeom>
        </p:spPr>
      </p:pic>
    </p:spTree>
    <p:extLst>
      <p:ext uri="{BB962C8B-B14F-4D97-AF65-F5344CB8AC3E}">
        <p14:creationId xmlns:p14="http://schemas.microsoft.com/office/powerpoint/2010/main" val="11419770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316740-44D0-48F4-972B-C6E1360D8E20}"/>
              </a:ext>
            </a:extLst>
          </p:cNvPr>
          <p:cNvSpPr>
            <a:spLocks noGrp="1"/>
          </p:cNvSpPr>
          <p:nvPr>
            <p:ph type="title"/>
          </p:nvPr>
        </p:nvSpPr>
        <p:spPr>
          <a:xfrm>
            <a:off x="531495" y="447675"/>
            <a:ext cx="4528702" cy="589915"/>
          </a:xfrm>
        </p:spPr>
        <p:txBody>
          <a:bodyPr/>
          <a:lstStyle/>
          <a:p>
            <a:r>
              <a:rPr lang="zh-CN" altLang="en-US" sz="3200" dirty="0">
                <a:latin typeface="华文中宋" panose="02010600040101010101" pitchFamily="2" charset="-122"/>
                <a:ea typeface="华文中宋" panose="02010600040101010101" pitchFamily="2" charset="-122"/>
                <a:cs typeface="+mn-cs"/>
              </a:rPr>
              <a:t>作品功能</a:t>
            </a:r>
            <a:r>
              <a:rPr lang="en-US" altLang="zh-CN" sz="3200" dirty="0">
                <a:latin typeface="华文中宋" panose="02010600040101010101" pitchFamily="2" charset="-122"/>
                <a:ea typeface="华文中宋" panose="02010600040101010101" pitchFamily="2" charset="-122"/>
                <a:cs typeface="+mn-cs"/>
              </a:rPr>
              <a:t>——</a:t>
            </a:r>
            <a:r>
              <a:rPr lang="zh-CN" altLang="en-US" sz="3200" dirty="0">
                <a:latin typeface="华文中宋" panose="02010600040101010101" pitchFamily="2" charset="-122"/>
                <a:ea typeface="华文中宋" panose="02010600040101010101" pitchFamily="2" charset="-122"/>
                <a:cs typeface="+mn-cs"/>
              </a:rPr>
              <a:t>教师端</a:t>
            </a:r>
          </a:p>
        </p:txBody>
      </p:sp>
      <p:sp>
        <p:nvSpPr>
          <p:cNvPr id="3" name="文本框 2">
            <a:extLst>
              <a:ext uri="{FF2B5EF4-FFF2-40B4-BE49-F238E27FC236}">
                <a16:creationId xmlns:a16="http://schemas.microsoft.com/office/drawing/2014/main" id="{9E486AD3-D6D6-438A-BD8F-087A4776E124}"/>
              </a:ext>
            </a:extLst>
          </p:cNvPr>
          <p:cNvSpPr txBox="1"/>
          <p:nvPr/>
        </p:nvSpPr>
        <p:spPr>
          <a:xfrm>
            <a:off x="1716825" y="1439507"/>
            <a:ext cx="3609184" cy="507831"/>
          </a:xfrm>
          <a:prstGeom prst="rect">
            <a:avLst/>
          </a:prstGeom>
          <a:noFill/>
        </p:spPr>
        <p:txBody>
          <a:bodyPr wrap="square" rtlCol="0">
            <a:spAutoFit/>
          </a:bodyPr>
          <a:lstStyle/>
          <a:p>
            <a:pPr marL="342900" indent="-342900">
              <a:lnSpc>
                <a:spcPct val="150000"/>
              </a:lnSpc>
              <a:buFont typeface="+mj-lt"/>
              <a:buAutoNum type="arabicPeriod"/>
            </a:pPr>
            <a:r>
              <a:rPr lang="zh-CN" altLang="en-US" dirty="0">
                <a:latin typeface="华文中宋" panose="02010600040101010101" pitchFamily="2" charset="-122"/>
                <a:ea typeface="华文中宋" panose="02010600040101010101" pitchFamily="2" charset="-122"/>
              </a:rPr>
              <a:t>展示教师课表</a:t>
            </a:r>
          </a:p>
        </p:txBody>
      </p:sp>
      <p:pic>
        <p:nvPicPr>
          <p:cNvPr id="5" name="图片 4">
            <a:extLst>
              <a:ext uri="{FF2B5EF4-FFF2-40B4-BE49-F238E27FC236}">
                <a16:creationId xmlns:a16="http://schemas.microsoft.com/office/drawing/2014/main" id="{A8D1EB53-3E42-41D2-8278-232956939436}"/>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069838" y="2300203"/>
            <a:ext cx="2158041" cy="4110119"/>
          </a:xfrm>
          <a:prstGeom prst="rect">
            <a:avLst/>
          </a:prstGeom>
          <a:noFill/>
          <a:ln>
            <a:noFill/>
          </a:ln>
        </p:spPr>
      </p:pic>
      <p:pic>
        <p:nvPicPr>
          <p:cNvPr id="7" name="图片 6">
            <a:extLst>
              <a:ext uri="{FF2B5EF4-FFF2-40B4-BE49-F238E27FC236}">
                <a16:creationId xmlns:a16="http://schemas.microsoft.com/office/drawing/2014/main" id="{96D7987C-467C-4805-9FAF-877871F79BA5}"/>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16825" y="2300204"/>
            <a:ext cx="2158041" cy="4110119"/>
          </a:xfrm>
          <a:prstGeom prst="rect">
            <a:avLst/>
          </a:prstGeom>
          <a:noFill/>
          <a:ln>
            <a:noFill/>
          </a:ln>
        </p:spPr>
      </p:pic>
      <p:sp>
        <p:nvSpPr>
          <p:cNvPr id="8" name="文本框 7">
            <a:extLst>
              <a:ext uri="{FF2B5EF4-FFF2-40B4-BE49-F238E27FC236}">
                <a16:creationId xmlns:a16="http://schemas.microsoft.com/office/drawing/2014/main" id="{5976210F-0E6A-4685-86B6-F10E089A1440}"/>
              </a:ext>
            </a:extLst>
          </p:cNvPr>
          <p:cNvSpPr txBox="1"/>
          <p:nvPr/>
        </p:nvSpPr>
        <p:spPr>
          <a:xfrm>
            <a:off x="6865993" y="1439507"/>
            <a:ext cx="4599809" cy="458780"/>
          </a:xfrm>
          <a:prstGeom prst="rect">
            <a:avLst/>
          </a:prstGeom>
          <a:noFill/>
        </p:spPr>
        <p:txBody>
          <a:bodyPr wrap="square" rtlCol="0">
            <a:spAutoFit/>
          </a:bodyPr>
          <a:lstStyle/>
          <a:p>
            <a:pPr marL="342900" indent="-342900">
              <a:lnSpc>
                <a:spcPct val="150000"/>
              </a:lnSpc>
              <a:buFont typeface="+mj-lt"/>
              <a:buAutoNum type="arabicPeriod" startAt="2"/>
            </a:pPr>
            <a:r>
              <a:rPr lang="zh-CN" altLang="en-US" dirty="0">
                <a:latin typeface="华文中宋" panose="02010600040101010101" pitchFamily="2" charset="-122"/>
                <a:ea typeface="华文中宋" panose="02010600040101010101" pitchFamily="2" charset="-122"/>
              </a:rPr>
              <a:t>上传图片</a:t>
            </a:r>
            <a:r>
              <a:rPr lang="en-US" altLang="zh-CN" dirty="0">
                <a:latin typeface="华文中宋" panose="02010600040101010101" pitchFamily="2" charset="-122"/>
                <a:ea typeface="华文中宋" panose="02010600040101010101" pitchFamily="2" charset="-122"/>
              </a:rPr>
              <a:t>/</a:t>
            </a:r>
            <a:r>
              <a:rPr lang="zh-CN" altLang="en-US" dirty="0">
                <a:latin typeface="华文中宋" panose="02010600040101010101" pitchFamily="2" charset="-122"/>
                <a:ea typeface="华文中宋" panose="02010600040101010101" pitchFamily="2" charset="-122"/>
              </a:rPr>
              <a:t>视频发起签到，查看缺勤结果</a:t>
            </a:r>
          </a:p>
        </p:txBody>
      </p:sp>
    </p:spTree>
    <p:extLst>
      <p:ext uri="{BB962C8B-B14F-4D97-AF65-F5344CB8AC3E}">
        <p14:creationId xmlns:p14="http://schemas.microsoft.com/office/powerpoint/2010/main" val="4209245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316740-44D0-48F4-972B-C6E1360D8E20}"/>
              </a:ext>
            </a:extLst>
          </p:cNvPr>
          <p:cNvSpPr>
            <a:spLocks noGrp="1"/>
          </p:cNvSpPr>
          <p:nvPr>
            <p:ph type="title"/>
          </p:nvPr>
        </p:nvSpPr>
        <p:spPr>
          <a:xfrm>
            <a:off x="531495" y="447675"/>
            <a:ext cx="4528702" cy="589915"/>
          </a:xfrm>
        </p:spPr>
        <p:txBody>
          <a:bodyPr/>
          <a:lstStyle/>
          <a:p>
            <a:r>
              <a:rPr lang="zh-CN" altLang="en-US" sz="3200" dirty="0">
                <a:latin typeface="华文中宋" panose="02010600040101010101" pitchFamily="2" charset="-122"/>
                <a:ea typeface="华文中宋" panose="02010600040101010101" pitchFamily="2" charset="-122"/>
                <a:cs typeface="+mn-cs"/>
              </a:rPr>
              <a:t>作品功能</a:t>
            </a:r>
            <a:r>
              <a:rPr lang="en-US" altLang="zh-CN" sz="3200" dirty="0">
                <a:latin typeface="华文中宋" panose="02010600040101010101" pitchFamily="2" charset="-122"/>
                <a:ea typeface="华文中宋" panose="02010600040101010101" pitchFamily="2" charset="-122"/>
                <a:cs typeface="+mn-cs"/>
              </a:rPr>
              <a:t>——</a:t>
            </a:r>
            <a:r>
              <a:rPr lang="zh-CN" altLang="en-US" sz="3200" dirty="0">
                <a:latin typeface="华文中宋" panose="02010600040101010101" pitchFamily="2" charset="-122"/>
                <a:ea typeface="华文中宋" panose="02010600040101010101" pitchFamily="2" charset="-122"/>
                <a:cs typeface="+mn-cs"/>
              </a:rPr>
              <a:t>学生端</a:t>
            </a:r>
          </a:p>
        </p:txBody>
      </p:sp>
      <p:sp>
        <p:nvSpPr>
          <p:cNvPr id="4" name="文本框 3">
            <a:extLst>
              <a:ext uri="{FF2B5EF4-FFF2-40B4-BE49-F238E27FC236}">
                <a16:creationId xmlns:a16="http://schemas.microsoft.com/office/drawing/2014/main" id="{FCB17FB0-5437-4ED2-A40A-B0916FD6395B}"/>
              </a:ext>
            </a:extLst>
          </p:cNvPr>
          <p:cNvSpPr txBox="1"/>
          <p:nvPr/>
        </p:nvSpPr>
        <p:spPr>
          <a:xfrm>
            <a:off x="6823044" y="728191"/>
            <a:ext cx="3804675" cy="458780"/>
          </a:xfrm>
          <a:prstGeom prst="rect">
            <a:avLst/>
          </a:prstGeom>
          <a:noFill/>
        </p:spPr>
        <p:txBody>
          <a:bodyPr wrap="square" rtlCol="0">
            <a:spAutoFit/>
          </a:bodyPr>
          <a:lstStyle/>
          <a:p>
            <a:pPr>
              <a:lnSpc>
                <a:spcPct val="150000"/>
              </a:lnSpc>
            </a:pPr>
            <a:r>
              <a:rPr lang="en-US" altLang="zh-CN" dirty="0">
                <a:latin typeface="华文中宋" panose="02010600040101010101" pitchFamily="2" charset="-122"/>
                <a:ea typeface="华文中宋" panose="02010600040101010101" pitchFamily="2" charset="-122"/>
              </a:rPr>
              <a:t>1. </a:t>
            </a:r>
            <a:r>
              <a:rPr lang="zh-CN" altLang="en-US" dirty="0">
                <a:latin typeface="华文中宋" panose="02010600040101010101" pitchFamily="2" charset="-122"/>
                <a:ea typeface="华文中宋" panose="02010600040101010101" pitchFamily="2" charset="-122"/>
              </a:rPr>
              <a:t>查看自己在某节课上的签到情况</a:t>
            </a:r>
          </a:p>
        </p:txBody>
      </p:sp>
      <p:pic>
        <p:nvPicPr>
          <p:cNvPr id="6" name="图片 5">
            <a:extLst>
              <a:ext uri="{FF2B5EF4-FFF2-40B4-BE49-F238E27FC236}">
                <a16:creationId xmlns:a16="http://schemas.microsoft.com/office/drawing/2014/main" id="{0CC528B2-376D-4053-ADC7-BBBD2DFD7402}"/>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0284" y="1287790"/>
            <a:ext cx="2505032" cy="4886868"/>
          </a:xfrm>
          <a:prstGeom prst="rect">
            <a:avLst/>
          </a:prstGeom>
          <a:noFill/>
          <a:ln>
            <a:noFill/>
          </a:ln>
        </p:spPr>
      </p:pic>
      <p:sp>
        <p:nvSpPr>
          <p:cNvPr id="7" name="文本框 6">
            <a:extLst>
              <a:ext uri="{FF2B5EF4-FFF2-40B4-BE49-F238E27FC236}">
                <a16:creationId xmlns:a16="http://schemas.microsoft.com/office/drawing/2014/main" id="{0115BAD1-0CAC-419E-B230-FA92FD57A2B9}"/>
              </a:ext>
            </a:extLst>
          </p:cNvPr>
          <p:cNvSpPr txBox="1"/>
          <p:nvPr/>
        </p:nvSpPr>
        <p:spPr>
          <a:xfrm>
            <a:off x="6823044" y="1447129"/>
            <a:ext cx="4035341" cy="874278"/>
          </a:xfrm>
          <a:prstGeom prst="rect">
            <a:avLst/>
          </a:prstGeom>
          <a:noFill/>
        </p:spPr>
        <p:txBody>
          <a:bodyPr wrap="square" rtlCol="0">
            <a:spAutoFit/>
          </a:bodyPr>
          <a:lstStyle/>
          <a:p>
            <a:pPr>
              <a:lnSpc>
                <a:spcPct val="150000"/>
              </a:lnSpc>
            </a:pPr>
            <a:r>
              <a:rPr lang="en-US" altLang="zh-CN" dirty="0">
                <a:latin typeface="华文中宋" panose="02010600040101010101" pitchFamily="2" charset="-122"/>
                <a:ea typeface="华文中宋" panose="02010600040101010101" pitchFamily="2" charset="-122"/>
              </a:rPr>
              <a:t>2. </a:t>
            </a:r>
            <a:r>
              <a:rPr lang="zh-CN" altLang="en-US" dirty="0">
                <a:latin typeface="华文中宋" panose="02010600040101010101" pitchFamily="2" charset="-122"/>
                <a:ea typeface="华文中宋" panose="02010600040101010101" pitchFamily="2" charset="-122"/>
              </a:rPr>
              <a:t>有权对签到结果提出“申诉”，还可附加一些信息</a:t>
            </a:r>
          </a:p>
        </p:txBody>
      </p:sp>
      <p:pic>
        <p:nvPicPr>
          <p:cNvPr id="8" name="图片 7">
            <a:extLst>
              <a:ext uri="{FF2B5EF4-FFF2-40B4-BE49-F238E27FC236}">
                <a16:creationId xmlns:a16="http://schemas.microsoft.com/office/drawing/2014/main" id="{91B60F63-AABA-4F03-BAFE-70378FC5C953}"/>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76506" y="1287790"/>
            <a:ext cx="2581842" cy="4886867"/>
          </a:xfrm>
          <a:prstGeom prst="rect">
            <a:avLst/>
          </a:prstGeom>
          <a:noFill/>
          <a:ln>
            <a:noFill/>
          </a:ln>
        </p:spPr>
      </p:pic>
      <p:sp>
        <p:nvSpPr>
          <p:cNvPr id="9" name="文本框 8">
            <a:extLst>
              <a:ext uri="{FF2B5EF4-FFF2-40B4-BE49-F238E27FC236}">
                <a16:creationId xmlns:a16="http://schemas.microsoft.com/office/drawing/2014/main" id="{E7A98426-D175-4978-9292-883BBFD47224}"/>
              </a:ext>
            </a:extLst>
          </p:cNvPr>
          <p:cNvSpPr txBox="1"/>
          <p:nvPr/>
        </p:nvSpPr>
        <p:spPr>
          <a:xfrm>
            <a:off x="6823043" y="2464602"/>
            <a:ext cx="4035341" cy="458780"/>
          </a:xfrm>
          <a:prstGeom prst="rect">
            <a:avLst/>
          </a:prstGeom>
          <a:noFill/>
        </p:spPr>
        <p:txBody>
          <a:bodyPr wrap="square" rtlCol="0">
            <a:spAutoFit/>
          </a:bodyPr>
          <a:lstStyle/>
          <a:p>
            <a:pPr>
              <a:lnSpc>
                <a:spcPct val="150000"/>
              </a:lnSpc>
            </a:pPr>
            <a:r>
              <a:rPr lang="en-US" altLang="zh-CN" dirty="0">
                <a:latin typeface="华文中宋" panose="02010600040101010101" pitchFamily="2" charset="-122"/>
                <a:ea typeface="华文中宋" panose="02010600040101010101" pitchFamily="2" charset="-122"/>
              </a:rPr>
              <a:t>3. </a:t>
            </a:r>
            <a:r>
              <a:rPr lang="zh-CN" altLang="en-US" dirty="0">
                <a:latin typeface="华文中宋" panose="02010600040101010101" pitchFamily="2" charset="-122"/>
                <a:ea typeface="华文中宋" panose="02010600040101010101" pitchFamily="2" charset="-122"/>
              </a:rPr>
              <a:t>查看自己提交的申诉的状态</a:t>
            </a:r>
          </a:p>
        </p:txBody>
      </p:sp>
      <p:pic>
        <p:nvPicPr>
          <p:cNvPr id="10" name="图片 9">
            <a:extLst>
              <a:ext uri="{FF2B5EF4-FFF2-40B4-BE49-F238E27FC236}">
                <a16:creationId xmlns:a16="http://schemas.microsoft.com/office/drawing/2014/main" id="{23D70FD8-0935-4BEB-831B-71BDDEE037D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29538" y="3326808"/>
            <a:ext cx="5704495" cy="2847849"/>
          </a:xfrm>
          <a:prstGeom prst="rect">
            <a:avLst/>
          </a:prstGeom>
        </p:spPr>
      </p:pic>
    </p:spTree>
    <p:extLst>
      <p:ext uri="{BB962C8B-B14F-4D97-AF65-F5344CB8AC3E}">
        <p14:creationId xmlns:p14="http://schemas.microsoft.com/office/powerpoint/2010/main" val="26038305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316740-44D0-48F4-972B-C6E1360D8E20}"/>
              </a:ext>
            </a:extLst>
          </p:cNvPr>
          <p:cNvSpPr>
            <a:spLocks noGrp="1"/>
          </p:cNvSpPr>
          <p:nvPr>
            <p:ph type="title"/>
          </p:nvPr>
        </p:nvSpPr>
        <p:spPr>
          <a:xfrm>
            <a:off x="531495" y="447675"/>
            <a:ext cx="4528702" cy="589915"/>
          </a:xfrm>
        </p:spPr>
        <p:txBody>
          <a:bodyPr/>
          <a:lstStyle/>
          <a:p>
            <a:r>
              <a:rPr lang="zh-CN" altLang="en-US" sz="3200" dirty="0">
                <a:latin typeface="华文中宋" panose="02010600040101010101" pitchFamily="2" charset="-122"/>
                <a:ea typeface="华文中宋" panose="02010600040101010101" pitchFamily="2" charset="-122"/>
                <a:cs typeface="+mn-cs"/>
              </a:rPr>
              <a:t>作品功能</a:t>
            </a:r>
            <a:r>
              <a:rPr lang="en-US" altLang="zh-CN" sz="3200" dirty="0">
                <a:latin typeface="华文中宋" panose="02010600040101010101" pitchFamily="2" charset="-122"/>
                <a:ea typeface="华文中宋" panose="02010600040101010101" pitchFamily="2" charset="-122"/>
                <a:cs typeface="+mn-cs"/>
              </a:rPr>
              <a:t>——</a:t>
            </a:r>
            <a:r>
              <a:rPr lang="zh-CN" altLang="en-US" sz="3200" dirty="0">
                <a:latin typeface="华文中宋" panose="02010600040101010101" pitchFamily="2" charset="-122"/>
                <a:ea typeface="华文中宋" panose="02010600040101010101" pitchFamily="2" charset="-122"/>
                <a:cs typeface="+mn-cs"/>
              </a:rPr>
              <a:t>管理员端</a:t>
            </a:r>
          </a:p>
        </p:txBody>
      </p:sp>
      <p:sp>
        <p:nvSpPr>
          <p:cNvPr id="4" name="文本框 3">
            <a:extLst>
              <a:ext uri="{FF2B5EF4-FFF2-40B4-BE49-F238E27FC236}">
                <a16:creationId xmlns:a16="http://schemas.microsoft.com/office/drawing/2014/main" id="{227C79A0-32A7-4BEC-9D3C-F36FC394FBE4}"/>
              </a:ext>
            </a:extLst>
          </p:cNvPr>
          <p:cNvSpPr txBox="1"/>
          <p:nvPr/>
        </p:nvSpPr>
        <p:spPr>
          <a:xfrm>
            <a:off x="7025440" y="3649857"/>
            <a:ext cx="3358581" cy="507831"/>
          </a:xfrm>
          <a:prstGeom prst="rect">
            <a:avLst/>
          </a:prstGeom>
          <a:noFill/>
        </p:spPr>
        <p:txBody>
          <a:bodyPr wrap="square" rtlCol="0">
            <a:spAutoFit/>
          </a:bodyPr>
          <a:lstStyle/>
          <a:p>
            <a:pPr marL="342900" indent="-342900">
              <a:lnSpc>
                <a:spcPct val="150000"/>
              </a:lnSpc>
              <a:buFont typeface="+mj-lt"/>
              <a:buAutoNum type="arabicPeriod" startAt="2"/>
            </a:pPr>
            <a:r>
              <a:rPr lang="zh-CN" altLang="en-US" dirty="0">
                <a:latin typeface="华文中宋" panose="02010600040101010101" pitchFamily="2" charset="-122"/>
                <a:ea typeface="华文中宋" panose="02010600040101010101" pitchFamily="2" charset="-122"/>
              </a:rPr>
              <a:t>维护图片库</a:t>
            </a:r>
          </a:p>
        </p:txBody>
      </p:sp>
      <p:sp>
        <p:nvSpPr>
          <p:cNvPr id="5" name="文本框 4">
            <a:extLst>
              <a:ext uri="{FF2B5EF4-FFF2-40B4-BE49-F238E27FC236}">
                <a16:creationId xmlns:a16="http://schemas.microsoft.com/office/drawing/2014/main" id="{C1FA4D4F-0A6C-4342-8CC0-FC3DDC67CA72}"/>
              </a:ext>
            </a:extLst>
          </p:cNvPr>
          <p:cNvSpPr txBox="1"/>
          <p:nvPr/>
        </p:nvSpPr>
        <p:spPr>
          <a:xfrm>
            <a:off x="7025440" y="4344501"/>
            <a:ext cx="4520339" cy="923330"/>
          </a:xfrm>
          <a:prstGeom prst="rect">
            <a:avLst/>
          </a:prstGeom>
          <a:noFill/>
        </p:spPr>
        <p:txBody>
          <a:bodyPr wrap="square" rtlCol="0">
            <a:spAutoFit/>
          </a:bodyPr>
          <a:lstStyle/>
          <a:p>
            <a:pPr marL="342900" indent="-342900">
              <a:lnSpc>
                <a:spcPct val="150000"/>
              </a:lnSpc>
              <a:buFont typeface="+mj-lt"/>
              <a:buAutoNum type="arabicPeriod" startAt="3"/>
            </a:pPr>
            <a:r>
              <a:rPr lang="zh-CN" altLang="en-US" dirty="0">
                <a:latin typeface="华文中宋" panose="02010600040101010101" pitchFamily="2" charset="-122"/>
                <a:ea typeface="华文中宋" panose="02010600040101010101" pitchFamily="2" charset="-122"/>
              </a:rPr>
              <a:t>负责审核学生提出的申诉，可以依据教室监控等手段来同意</a:t>
            </a:r>
            <a:r>
              <a:rPr lang="en-US" altLang="zh-CN" dirty="0">
                <a:latin typeface="华文中宋" panose="02010600040101010101" pitchFamily="2" charset="-122"/>
                <a:ea typeface="华文中宋" panose="02010600040101010101" pitchFamily="2" charset="-122"/>
              </a:rPr>
              <a:t>/</a:t>
            </a:r>
            <a:r>
              <a:rPr lang="zh-CN" altLang="en-US" dirty="0">
                <a:latin typeface="华文中宋" panose="02010600040101010101" pitchFamily="2" charset="-122"/>
                <a:ea typeface="华文中宋" panose="02010600040101010101" pitchFamily="2" charset="-122"/>
              </a:rPr>
              <a:t>驳回申诉</a:t>
            </a:r>
          </a:p>
        </p:txBody>
      </p:sp>
      <p:sp>
        <p:nvSpPr>
          <p:cNvPr id="6" name="文本框 5">
            <a:extLst>
              <a:ext uri="{FF2B5EF4-FFF2-40B4-BE49-F238E27FC236}">
                <a16:creationId xmlns:a16="http://schemas.microsoft.com/office/drawing/2014/main" id="{451A0ED5-B840-43C7-9204-5B6CD11B7E38}"/>
              </a:ext>
            </a:extLst>
          </p:cNvPr>
          <p:cNvSpPr txBox="1"/>
          <p:nvPr/>
        </p:nvSpPr>
        <p:spPr>
          <a:xfrm>
            <a:off x="531494" y="1304141"/>
            <a:ext cx="5564506" cy="507831"/>
          </a:xfrm>
          <a:prstGeom prst="rect">
            <a:avLst/>
          </a:prstGeom>
          <a:noFill/>
        </p:spPr>
        <p:txBody>
          <a:bodyPr wrap="square" rtlCol="0">
            <a:spAutoFit/>
          </a:bodyPr>
          <a:lstStyle/>
          <a:p>
            <a:pPr marL="342900" indent="-342900">
              <a:lnSpc>
                <a:spcPct val="150000"/>
              </a:lnSpc>
              <a:buFont typeface="+mj-lt"/>
              <a:buAutoNum type="arabicPeriod"/>
            </a:pPr>
            <a:r>
              <a:rPr lang="zh-CN" altLang="en-US" dirty="0">
                <a:latin typeface="华文中宋" panose="02010600040101010101" pitchFamily="2" charset="-122"/>
                <a:ea typeface="华文中宋" panose="02010600040101010101" pitchFamily="2" charset="-122"/>
              </a:rPr>
              <a:t>管理员端是</a:t>
            </a:r>
            <a:r>
              <a:rPr lang="en-US" altLang="zh-CN" dirty="0">
                <a:latin typeface="华文中宋" panose="02010600040101010101" pitchFamily="2" charset="-122"/>
                <a:ea typeface="华文中宋" panose="02010600040101010101" pitchFamily="2" charset="-122"/>
              </a:rPr>
              <a:t>Web</a:t>
            </a:r>
            <a:r>
              <a:rPr lang="zh-CN" altLang="en-US" dirty="0">
                <a:latin typeface="华文中宋" panose="02010600040101010101" pitchFamily="2" charset="-122"/>
                <a:ea typeface="华文中宋" panose="02010600040101010101" pitchFamily="2" charset="-122"/>
              </a:rPr>
              <a:t>应用，界面</a:t>
            </a:r>
            <a:r>
              <a:rPr lang="zh-CN" altLang="en-US">
                <a:latin typeface="华文中宋" panose="02010600040101010101" pitchFamily="2" charset="-122"/>
                <a:ea typeface="华文中宋" panose="02010600040101010101" pitchFamily="2" charset="-122"/>
              </a:rPr>
              <a:t>清爽简洁</a:t>
            </a:r>
            <a:endParaRPr lang="zh-CN" altLang="en-US" dirty="0">
              <a:latin typeface="华文中宋" panose="02010600040101010101" pitchFamily="2" charset="-122"/>
              <a:ea typeface="华文中宋" panose="02010600040101010101" pitchFamily="2" charset="-122"/>
            </a:endParaRPr>
          </a:p>
        </p:txBody>
      </p:sp>
      <p:pic>
        <p:nvPicPr>
          <p:cNvPr id="7" name="图片 6">
            <a:extLst>
              <a:ext uri="{FF2B5EF4-FFF2-40B4-BE49-F238E27FC236}">
                <a16:creationId xmlns:a16="http://schemas.microsoft.com/office/drawing/2014/main" id="{478B952C-8C68-4B02-A4C4-5D72CFC643E0}"/>
              </a:ext>
            </a:extLst>
          </p:cNvPr>
          <p:cNvPicPr>
            <a:picLocks noChangeAspect="1"/>
          </p:cNvPicPr>
          <p:nvPr/>
        </p:nvPicPr>
        <p:blipFill rotWithShape="1">
          <a:blip r:embed="rId2"/>
          <a:srcRect l="16015" t="8509" r="12022" b="16534"/>
          <a:stretch/>
        </p:blipFill>
        <p:spPr>
          <a:xfrm>
            <a:off x="7025440" y="290687"/>
            <a:ext cx="4720867" cy="2534738"/>
          </a:xfrm>
          <a:prstGeom prst="rect">
            <a:avLst/>
          </a:prstGeom>
          <a:ln>
            <a:solidFill>
              <a:schemeClr val="accent1">
                <a:shade val="50000"/>
              </a:schemeClr>
            </a:solidFill>
          </a:ln>
        </p:spPr>
      </p:pic>
      <p:pic>
        <p:nvPicPr>
          <p:cNvPr id="8" name="图片 7">
            <a:extLst>
              <a:ext uri="{FF2B5EF4-FFF2-40B4-BE49-F238E27FC236}">
                <a16:creationId xmlns:a16="http://schemas.microsoft.com/office/drawing/2014/main" id="{B259BCD3-EB51-41CD-8AE3-0DE19DE8FB27}"/>
              </a:ext>
            </a:extLst>
          </p:cNvPr>
          <p:cNvPicPr>
            <a:picLocks noChangeAspect="1"/>
          </p:cNvPicPr>
          <p:nvPr/>
        </p:nvPicPr>
        <p:blipFill>
          <a:blip r:embed="rId3"/>
          <a:stretch>
            <a:fillRect/>
          </a:stretch>
        </p:blipFill>
        <p:spPr>
          <a:xfrm>
            <a:off x="297328" y="2868334"/>
            <a:ext cx="6636630" cy="3502038"/>
          </a:xfrm>
          <a:prstGeom prst="rect">
            <a:avLst/>
          </a:prstGeom>
          <a:ln>
            <a:solidFill>
              <a:schemeClr val="accent1">
                <a:shade val="50000"/>
              </a:schemeClr>
            </a:solidFill>
          </a:ln>
        </p:spPr>
      </p:pic>
    </p:spTree>
    <p:extLst>
      <p:ext uri="{BB962C8B-B14F-4D97-AF65-F5344CB8AC3E}">
        <p14:creationId xmlns:p14="http://schemas.microsoft.com/office/powerpoint/2010/main" val="1916287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316740-44D0-48F4-972B-C6E1360D8E20}"/>
              </a:ext>
            </a:extLst>
          </p:cNvPr>
          <p:cNvSpPr>
            <a:spLocks noGrp="1"/>
          </p:cNvSpPr>
          <p:nvPr>
            <p:ph type="title"/>
          </p:nvPr>
        </p:nvSpPr>
        <p:spPr>
          <a:xfrm>
            <a:off x="531495" y="447675"/>
            <a:ext cx="4528702" cy="589915"/>
          </a:xfrm>
        </p:spPr>
        <p:txBody>
          <a:bodyPr/>
          <a:lstStyle/>
          <a:p>
            <a:r>
              <a:rPr lang="zh-CN" altLang="en-US" sz="3200" dirty="0">
                <a:latin typeface="华文中宋" panose="02010600040101010101" pitchFamily="2" charset="-122"/>
                <a:ea typeface="华文中宋" panose="02010600040101010101" pitchFamily="2" charset="-122"/>
                <a:cs typeface="+mn-cs"/>
              </a:rPr>
              <a:t>作品功能</a:t>
            </a:r>
            <a:r>
              <a:rPr lang="en-US" altLang="zh-CN" sz="3200" dirty="0">
                <a:latin typeface="华文中宋" panose="02010600040101010101" pitchFamily="2" charset="-122"/>
                <a:ea typeface="华文中宋" panose="02010600040101010101" pitchFamily="2" charset="-122"/>
                <a:cs typeface="+mn-cs"/>
              </a:rPr>
              <a:t>——</a:t>
            </a:r>
            <a:r>
              <a:rPr lang="zh-CN" altLang="en-US" sz="3200" dirty="0">
                <a:latin typeface="华文中宋" panose="02010600040101010101" pitchFamily="2" charset="-122"/>
                <a:ea typeface="华文中宋" panose="02010600040101010101" pitchFamily="2" charset="-122"/>
                <a:cs typeface="+mn-cs"/>
              </a:rPr>
              <a:t>服务器</a:t>
            </a:r>
          </a:p>
        </p:txBody>
      </p:sp>
      <p:pic>
        <p:nvPicPr>
          <p:cNvPr id="11" name="图片 10">
            <a:extLst>
              <a:ext uri="{FF2B5EF4-FFF2-40B4-BE49-F238E27FC236}">
                <a16:creationId xmlns:a16="http://schemas.microsoft.com/office/drawing/2014/main" id="{32C86CEF-4EF0-4568-AC48-9CFDBC6BF2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60945" y="1276675"/>
            <a:ext cx="5441152" cy="5372566"/>
          </a:xfrm>
          <a:prstGeom prst="rect">
            <a:avLst/>
          </a:prstGeom>
        </p:spPr>
      </p:pic>
      <p:sp>
        <p:nvSpPr>
          <p:cNvPr id="5" name="矩形 4"/>
          <p:cNvSpPr/>
          <p:nvPr/>
        </p:nvSpPr>
        <p:spPr>
          <a:xfrm>
            <a:off x="5979935" y="1141369"/>
            <a:ext cx="1892976" cy="562655"/>
          </a:xfrm>
          <a:prstGeom prst="rect">
            <a:avLst/>
          </a:prstGeom>
        </p:spPr>
        <p:txBody>
          <a:bodyPr wrap="square">
            <a:spAutoFit/>
          </a:bodyPr>
          <a:lstStyle/>
          <a:p>
            <a:pPr>
              <a:lnSpc>
                <a:spcPct val="200000"/>
              </a:lnSpc>
            </a:pPr>
            <a:r>
              <a:rPr lang="zh-CN" altLang="en-US">
                <a:latin typeface="华文中宋" panose="02010600040101010101" pitchFamily="2" charset="-122"/>
                <a:ea typeface="华文中宋" panose="02010600040101010101" pitchFamily="2" charset="-122"/>
                <a:sym typeface="方正大黑体_GBK" panose="02010600010101010101" charset="-122"/>
              </a:rPr>
              <a:t>教师</a:t>
            </a:r>
            <a:endParaRPr lang="en-US" altLang="zh-CN">
              <a:latin typeface="华文中宋" panose="02010600040101010101" pitchFamily="2" charset="-122"/>
              <a:ea typeface="华文中宋" panose="02010600040101010101" pitchFamily="2" charset="-122"/>
              <a:sym typeface="方正大黑体_GBK" panose="02010600010101010101" charset="-122"/>
            </a:endParaRPr>
          </a:p>
        </p:txBody>
      </p:sp>
    </p:spTree>
    <p:extLst>
      <p:ext uri="{BB962C8B-B14F-4D97-AF65-F5344CB8AC3E}">
        <p14:creationId xmlns:p14="http://schemas.microsoft.com/office/powerpoint/2010/main" val="12928933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hidden="1"/>
          <p:cNvSpPr/>
          <p:nvPr/>
        </p:nvSpPr>
        <p:spPr>
          <a:xfrm>
            <a:off x="0" y="0"/>
            <a:ext cx="12192000" cy="6858000"/>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矩形 6" hidden="1"/>
          <p:cNvSpPr/>
          <p:nvPr/>
        </p:nvSpPr>
        <p:spPr>
          <a:xfrm>
            <a:off x="9980645" y="4376057"/>
            <a:ext cx="2211355" cy="248194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hidden="1"/>
          <p:cNvSpPr/>
          <p:nvPr/>
        </p:nvSpPr>
        <p:spPr>
          <a:xfrm>
            <a:off x="0" y="0"/>
            <a:ext cx="2211355" cy="248194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hidden="1"/>
          <p:cNvSpPr/>
          <p:nvPr/>
        </p:nvSpPr>
        <p:spPr>
          <a:xfrm>
            <a:off x="171696" y="224324"/>
            <a:ext cx="11849878" cy="6447453"/>
          </a:xfrm>
          <a:prstGeom prst="rect">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hidden="1"/>
          <p:cNvSpPr/>
          <p:nvPr/>
        </p:nvSpPr>
        <p:spPr>
          <a:xfrm>
            <a:off x="802433" y="2887825"/>
            <a:ext cx="821094" cy="11196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3100874" y="2887825"/>
            <a:ext cx="5952930" cy="9983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文本框 30"/>
          <p:cNvSpPr txBox="1"/>
          <p:nvPr/>
        </p:nvSpPr>
        <p:spPr>
          <a:xfrm>
            <a:off x="4988667" y="3099109"/>
            <a:ext cx="2236510" cy="707886"/>
          </a:xfrm>
          <a:prstGeom prst="rect">
            <a:avLst/>
          </a:prstGeom>
          <a:noFill/>
        </p:spPr>
        <p:txBody>
          <a:bodyPr wrap="none" rtlCol="0">
            <a:spAutoFit/>
          </a:bodyPr>
          <a:lstStyle/>
          <a:p>
            <a:r>
              <a:rPr lang="zh-CN" altLang="en-US" sz="4000" dirty="0">
                <a:solidFill>
                  <a:schemeClr val="bg1"/>
                </a:solidFill>
                <a:latin typeface="华文中宋" panose="02010600040101010101" pitchFamily="2" charset="-122"/>
                <a:ea typeface="华文中宋" panose="02010600040101010101" pitchFamily="2" charset="-122"/>
              </a:rPr>
              <a:t>核心技术</a:t>
            </a:r>
          </a:p>
        </p:txBody>
      </p:sp>
      <p:cxnSp>
        <p:nvCxnSpPr>
          <p:cNvPr id="11" name="直接连接符 10"/>
          <p:cNvCxnSpPr/>
          <p:nvPr/>
        </p:nvCxnSpPr>
        <p:spPr>
          <a:xfrm>
            <a:off x="3100874" y="2661876"/>
            <a:ext cx="3848192" cy="0"/>
          </a:xfrm>
          <a:prstGeom prst="line">
            <a:avLst/>
          </a:prstGeom>
          <a:ln>
            <a:solidFill>
              <a:schemeClr val="tx1">
                <a:lumMod val="50000"/>
                <a:lumOff val="50000"/>
              </a:schemeClr>
            </a:solidFill>
            <a:tailEnd type="diamond"/>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7120127" y="2232783"/>
            <a:ext cx="1970411" cy="646331"/>
          </a:xfrm>
          <a:prstGeom prst="rect">
            <a:avLst/>
          </a:prstGeom>
          <a:noFill/>
        </p:spPr>
        <p:txBody>
          <a:bodyPr wrap="none" rtlCol="0">
            <a:spAutoFit/>
          </a:bodyPr>
          <a:lstStyle/>
          <a:p>
            <a:r>
              <a:rPr lang="en-US" altLang="zh-CN" sz="3600" dirty="0">
                <a:latin typeface="汉仪君黑-45简" panose="020B0604020202020204" pitchFamily="34" charset="-122"/>
                <a:ea typeface="汉仪君黑-45简" panose="020B0604020202020204" pitchFamily="34" charset="-122"/>
              </a:rPr>
              <a:t>PART 03</a:t>
            </a:r>
            <a:endParaRPr lang="zh-CN" altLang="en-US" sz="3600" dirty="0">
              <a:latin typeface="汉仪君黑-45简" panose="020B0604020202020204" pitchFamily="34" charset="-122"/>
              <a:ea typeface="汉仪君黑-45简" panose="020B0604020202020204" pitchFamily="34" charset="-122"/>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472440" y="1499934"/>
            <a:ext cx="7281805" cy="4322798"/>
            <a:chOff x="2272099" y="1531465"/>
            <a:chExt cx="7276992" cy="4525804"/>
          </a:xfrm>
        </p:grpSpPr>
        <p:pic>
          <p:nvPicPr>
            <p:cNvPr id="7" name="图片 6">
              <a:extLst>
                <a:ext uri="{FF2B5EF4-FFF2-40B4-BE49-F238E27FC236}">
                  <a16:creationId xmlns:a16="http://schemas.microsoft.com/office/drawing/2014/main" id="{6C4A0DB0-12ED-497F-8303-34630B2E54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0125482">
              <a:off x="2697144" y="1976850"/>
              <a:ext cx="819150" cy="800100"/>
            </a:xfrm>
            <a:prstGeom prst="rect">
              <a:avLst/>
            </a:prstGeom>
          </p:spPr>
        </p:pic>
        <p:pic>
          <p:nvPicPr>
            <p:cNvPr id="9" name="图片 8">
              <a:extLst>
                <a:ext uri="{FF2B5EF4-FFF2-40B4-BE49-F238E27FC236}">
                  <a16:creationId xmlns:a16="http://schemas.microsoft.com/office/drawing/2014/main" id="{40880250-D860-4924-9B2C-66D8551ACD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1308195">
              <a:off x="3495172" y="1936959"/>
              <a:ext cx="819150" cy="800100"/>
            </a:xfrm>
            <a:prstGeom prst="rect">
              <a:avLst/>
            </a:prstGeom>
          </p:spPr>
        </p:pic>
        <p:sp>
          <p:nvSpPr>
            <p:cNvPr id="10" name="矩形 9">
              <a:extLst>
                <a:ext uri="{FF2B5EF4-FFF2-40B4-BE49-F238E27FC236}">
                  <a16:creationId xmlns:a16="http://schemas.microsoft.com/office/drawing/2014/main" id="{C85C53B8-3A14-4BE3-9C58-CC7A15F9CFB3}"/>
                </a:ext>
              </a:extLst>
            </p:cNvPr>
            <p:cNvSpPr/>
            <p:nvPr/>
          </p:nvSpPr>
          <p:spPr>
            <a:xfrm>
              <a:off x="2275491" y="1652625"/>
              <a:ext cx="2516956" cy="1448550"/>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pic>
          <p:nvPicPr>
            <p:cNvPr id="14" name="图片 13">
              <a:extLst>
                <a:ext uri="{FF2B5EF4-FFF2-40B4-BE49-F238E27FC236}">
                  <a16:creationId xmlns:a16="http://schemas.microsoft.com/office/drawing/2014/main" id="{D8812593-7B6A-4E54-A642-4CC65FA91D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0125482">
              <a:off x="7421978" y="1993341"/>
              <a:ext cx="819150" cy="800100"/>
            </a:xfrm>
            <a:prstGeom prst="rect">
              <a:avLst/>
            </a:prstGeom>
          </p:spPr>
        </p:pic>
        <p:pic>
          <p:nvPicPr>
            <p:cNvPr id="16" name="图片 15">
              <a:extLst>
                <a:ext uri="{FF2B5EF4-FFF2-40B4-BE49-F238E27FC236}">
                  <a16:creationId xmlns:a16="http://schemas.microsoft.com/office/drawing/2014/main" id="{6EEED69C-9081-40D4-A35C-FC57400AF1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1308195">
              <a:off x="8220006" y="1953450"/>
              <a:ext cx="819150" cy="800100"/>
            </a:xfrm>
            <a:prstGeom prst="rect">
              <a:avLst/>
            </a:prstGeom>
          </p:spPr>
        </p:pic>
        <p:sp>
          <p:nvSpPr>
            <p:cNvPr id="17" name="矩形 16">
              <a:extLst>
                <a:ext uri="{FF2B5EF4-FFF2-40B4-BE49-F238E27FC236}">
                  <a16:creationId xmlns:a16="http://schemas.microsoft.com/office/drawing/2014/main" id="{29DCE916-DA4F-4952-A965-6F5F73289A47}"/>
                </a:ext>
              </a:extLst>
            </p:cNvPr>
            <p:cNvSpPr/>
            <p:nvPr/>
          </p:nvSpPr>
          <p:spPr>
            <a:xfrm>
              <a:off x="6956987" y="1652625"/>
              <a:ext cx="2516956" cy="1448550"/>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1" name="箭头: 右 10">
              <a:extLst>
                <a:ext uri="{FF2B5EF4-FFF2-40B4-BE49-F238E27FC236}">
                  <a16:creationId xmlns:a16="http://schemas.microsoft.com/office/drawing/2014/main" id="{3D59CCD5-2B48-4FC9-B37F-7DBC191E9A59}"/>
                </a:ext>
              </a:extLst>
            </p:cNvPr>
            <p:cNvSpPr/>
            <p:nvPr/>
          </p:nvSpPr>
          <p:spPr>
            <a:xfrm>
              <a:off x="5325104" y="2298259"/>
              <a:ext cx="1166299" cy="386499"/>
            </a:xfrm>
            <a:prstGeom prst="rightArrow">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矩形 11">
              <a:extLst>
                <a:ext uri="{FF2B5EF4-FFF2-40B4-BE49-F238E27FC236}">
                  <a16:creationId xmlns:a16="http://schemas.microsoft.com/office/drawing/2014/main" id="{7B273808-91B8-43C9-969B-9B21B9F00C68}"/>
                </a:ext>
              </a:extLst>
            </p:cNvPr>
            <p:cNvSpPr/>
            <p:nvPr/>
          </p:nvSpPr>
          <p:spPr>
            <a:xfrm>
              <a:off x="7494759" y="2063453"/>
              <a:ext cx="584462" cy="52318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a:extLst>
                <a:ext uri="{FF2B5EF4-FFF2-40B4-BE49-F238E27FC236}">
                  <a16:creationId xmlns:a16="http://schemas.microsoft.com/office/drawing/2014/main" id="{3400AB73-EF05-4759-B2CC-87A4F3592AA3}"/>
                </a:ext>
              </a:extLst>
            </p:cNvPr>
            <p:cNvSpPr/>
            <p:nvPr/>
          </p:nvSpPr>
          <p:spPr>
            <a:xfrm>
              <a:off x="8337350" y="1981439"/>
              <a:ext cx="584462" cy="52318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a:extLst>
                <a:ext uri="{FF2B5EF4-FFF2-40B4-BE49-F238E27FC236}">
                  <a16:creationId xmlns:a16="http://schemas.microsoft.com/office/drawing/2014/main" id="{DB8217A5-2800-4B8F-B8BC-6F97869C6F7E}"/>
                </a:ext>
              </a:extLst>
            </p:cNvPr>
            <p:cNvSpPr txBox="1"/>
            <p:nvPr/>
          </p:nvSpPr>
          <p:spPr>
            <a:xfrm rot="19765845">
              <a:off x="2893823" y="2093722"/>
              <a:ext cx="317716" cy="369332"/>
            </a:xfrm>
            <a:prstGeom prst="rect">
              <a:avLst/>
            </a:prstGeom>
            <a:noFill/>
          </p:spPr>
          <p:txBody>
            <a:bodyPr wrap="square" rtlCol="0">
              <a:spAutoFit/>
            </a:bodyPr>
            <a:lstStyle/>
            <a:p>
              <a:r>
                <a:rPr lang="en-US" altLang="zh-CN" dirty="0">
                  <a:solidFill>
                    <a:schemeClr val="accent5"/>
                  </a:solidFill>
                </a:rPr>
                <a:t>A</a:t>
              </a:r>
              <a:endParaRPr lang="zh-CN" altLang="en-US" dirty="0">
                <a:solidFill>
                  <a:schemeClr val="accent5"/>
                </a:solidFill>
              </a:endParaRPr>
            </a:p>
          </p:txBody>
        </p:sp>
        <p:sp>
          <p:nvSpPr>
            <p:cNvPr id="21" name="文本框 20">
              <a:extLst>
                <a:ext uri="{FF2B5EF4-FFF2-40B4-BE49-F238E27FC236}">
                  <a16:creationId xmlns:a16="http://schemas.microsoft.com/office/drawing/2014/main" id="{5173DAC9-D802-412F-8019-FD6A6E3142FE}"/>
                </a:ext>
              </a:extLst>
            </p:cNvPr>
            <p:cNvSpPr txBox="1"/>
            <p:nvPr/>
          </p:nvSpPr>
          <p:spPr>
            <a:xfrm>
              <a:off x="3734562" y="2041875"/>
              <a:ext cx="309700" cy="369332"/>
            </a:xfrm>
            <a:prstGeom prst="rect">
              <a:avLst/>
            </a:prstGeom>
            <a:noFill/>
          </p:spPr>
          <p:txBody>
            <a:bodyPr wrap="square" rtlCol="0">
              <a:spAutoFit/>
            </a:bodyPr>
            <a:lstStyle/>
            <a:p>
              <a:r>
                <a:rPr lang="en-US" altLang="zh-CN" dirty="0">
                  <a:solidFill>
                    <a:schemeClr val="accent5"/>
                  </a:solidFill>
                </a:rPr>
                <a:t>B</a:t>
              </a:r>
              <a:endParaRPr lang="zh-CN" altLang="en-US" dirty="0">
                <a:solidFill>
                  <a:schemeClr val="accent5"/>
                </a:solidFill>
              </a:endParaRPr>
            </a:p>
          </p:txBody>
        </p:sp>
        <p:sp>
          <p:nvSpPr>
            <p:cNvPr id="23" name="文本框 22">
              <a:extLst>
                <a:ext uri="{FF2B5EF4-FFF2-40B4-BE49-F238E27FC236}">
                  <a16:creationId xmlns:a16="http://schemas.microsoft.com/office/drawing/2014/main" id="{5124DC3E-B736-40EC-BCB1-A1386A51BD2E}"/>
                </a:ext>
              </a:extLst>
            </p:cNvPr>
            <p:cNvSpPr txBox="1"/>
            <p:nvPr/>
          </p:nvSpPr>
          <p:spPr>
            <a:xfrm rot="19765845">
              <a:off x="7627082" y="2110214"/>
              <a:ext cx="317716" cy="369332"/>
            </a:xfrm>
            <a:prstGeom prst="rect">
              <a:avLst/>
            </a:prstGeom>
            <a:noFill/>
          </p:spPr>
          <p:txBody>
            <a:bodyPr wrap="square" rtlCol="0">
              <a:spAutoFit/>
            </a:bodyPr>
            <a:lstStyle/>
            <a:p>
              <a:r>
                <a:rPr lang="en-US" altLang="zh-CN" dirty="0">
                  <a:solidFill>
                    <a:schemeClr val="accent5"/>
                  </a:solidFill>
                </a:rPr>
                <a:t>A</a:t>
              </a:r>
              <a:endParaRPr lang="zh-CN" altLang="en-US" dirty="0">
                <a:solidFill>
                  <a:schemeClr val="accent5"/>
                </a:solidFill>
              </a:endParaRPr>
            </a:p>
          </p:txBody>
        </p:sp>
        <p:sp>
          <p:nvSpPr>
            <p:cNvPr id="24" name="文本框 23">
              <a:extLst>
                <a:ext uri="{FF2B5EF4-FFF2-40B4-BE49-F238E27FC236}">
                  <a16:creationId xmlns:a16="http://schemas.microsoft.com/office/drawing/2014/main" id="{C4280D25-5D00-4AF1-ABA6-1229CFD034AF}"/>
                </a:ext>
              </a:extLst>
            </p:cNvPr>
            <p:cNvSpPr txBox="1"/>
            <p:nvPr/>
          </p:nvSpPr>
          <p:spPr>
            <a:xfrm>
              <a:off x="8474731" y="2091732"/>
              <a:ext cx="309700" cy="369332"/>
            </a:xfrm>
            <a:prstGeom prst="rect">
              <a:avLst/>
            </a:prstGeom>
            <a:noFill/>
          </p:spPr>
          <p:txBody>
            <a:bodyPr wrap="square" rtlCol="0">
              <a:spAutoFit/>
            </a:bodyPr>
            <a:lstStyle/>
            <a:p>
              <a:r>
                <a:rPr lang="en-US" altLang="zh-CN" dirty="0">
                  <a:solidFill>
                    <a:schemeClr val="accent5"/>
                  </a:solidFill>
                </a:rPr>
                <a:t>B</a:t>
              </a:r>
              <a:endParaRPr lang="zh-CN" altLang="en-US" dirty="0">
                <a:solidFill>
                  <a:schemeClr val="accent5"/>
                </a:solidFill>
              </a:endParaRPr>
            </a:p>
          </p:txBody>
        </p:sp>
        <p:sp>
          <p:nvSpPr>
            <p:cNvPr id="25" name="文本框 24">
              <a:extLst>
                <a:ext uri="{FF2B5EF4-FFF2-40B4-BE49-F238E27FC236}">
                  <a16:creationId xmlns:a16="http://schemas.microsoft.com/office/drawing/2014/main" id="{316E9218-1BC6-4042-8ED9-BED649CAE1AF}"/>
                </a:ext>
              </a:extLst>
            </p:cNvPr>
            <p:cNvSpPr txBox="1"/>
            <p:nvPr/>
          </p:nvSpPr>
          <p:spPr>
            <a:xfrm>
              <a:off x="5294944" y="1531465"/>
              <a:ext cx="1216360" cy="646331"/>
            </a:xfrm>
            <a:prstGeom prst="rect">
              <a:avLst/>
            </a:prstGeom>
            <a:noFill/>
          </p:spPr>
          <p:txBody>
            <a:bodyPr wrap="square" rtlCol="0">
              <a:spAutoFit/>
            </a:bodyPr>
            <a:lstStyle/>
            <a:p>
              <a:pPr algn="ctr"/>
              <a:r>
                <a:rPr lang="zh-CN" altLang="en-US" dirty="0"/>
                <a:t>人脸检测</a:t>
              </a:r>
              <a:endParaRPr lang="en-US" altLang="zh-CN" dirty="0"/>
            </a:p>
            <a:p>
              <a:pPr algn="ctr"/>
              <a:r>
                <a:rPr lang="en-US" altLang="zh-CN" dirty="0"/>
                <a:t>RetinaFace</a:t>
              </a:r>
              <a:endParaRPr lang="zh-CN" altLang="en-US" dirty="0"/>
            </a:p>
          </p:txBody>
        </p:sp>
        <p:pic>
          <p:nvPicPr>
            <p:cNvPr id="26" name="图片 25">
              <a:extLst>
                <a:ext uri="{FF2B5EF4-FFF2-40B4-BE49-F238E27FC236}">
                  <a16:creationId xmlns:a16="http://schemas.microsoft.com/office/drawing/2014/main" id="{5449FF70-5C16-4049-B379-3EC738887C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88342" y="4932944"/>
              <a:ext cx="819150" cy="800100"/>
            </a:xfrm>
            <a:prstGeom prst="rect">
              <a:avLst/>
            </a:prstGeom>
          </p:spPr>
        </p:pic>
        <p:pic>
          <p:nvPicPr>
            <p:cNvPr id="27" name="图片 26">
              <a:extLst>
                <a:ext uri="{FF2B5EF4-FFF2-40B4-BE49-F238E27FC236}">
                  <a16:creationId xmlns:a16="http://schemas.microsoft.com/office/drawing/2014/main" id="{FB14A26F-FEF1-4886-B383-8D19C48884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1308195">
              <a:off x="8186370" y="4893053"/>
              <a:ext cx="819150" cy="800100"/>
            </a:xfrm>
            <a:prstGeom prst="rect">
              <a:avLst/>
            </a:prstGeom>
          </p:spPr>
        </p:pic>
        <p:sp>
          <p:nvSpPr>
            <p:cNvPr id="28" name="矩形 27">
              <a:extLst>
                <a:ext uri="{FF2B5EF4-FFF2-40B4-BE49-F238E27FC236}">
                  <a16:creationId xmlns:a16="http://schemas.microsoft.com/office/drawing/2014/main" id="{9B883E83-F1F2-481D-A051-7A773E5D689B}"/>
                </a:ext>
              </a:extLst>
            </p:cNvPr>
            <p:cNvSpPr/>
            <p:nvPr/>
          </p:nvSpPr>
          <p:spPr>
            <a:xfrm>
              <a:off x="6966689" y="4608719"/>
              <a:ext cx="2516956" cy="1448550"/>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30" name="矩形 29">
              <a:extLst>
                <a:ext uri="{FF2B5EF4-FFF2-40B4-BE49-F238E27FC236}">
                  <a16:creationId xmlns:a16="http://schemas.microsoft.com/office/drawing/2014/main" id="{31DC759D-E770-4578-A8DB-1D2256D6493C}"/>
                </a:ext>
              </a:extLst>
            </p:cNvPr>
            <p:cNvSpPr/>
            <p:nvPr/>
          </p:nvSpPr>
          <p:spPr>
            <a:xfrm>
              <a:off x="7461123" y="5003056"/>
              <a:ext cx="584462" cy="52318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a:extLst>
                <a:ext uri="{FF2B5EF4-FFF2-40B4-BE49-F238E27FC236}">
                  <a16:creationId xmlns:a16="http://schemas.microsoft.com/office/drawing/2014/main" id="{6335A441-0C1E-40C3-874A-2D4C8322EDD9}"/>
                </a:ext>
              </a:extLst>
            </p:cNvPr>
            <p:cNvSpPr/>
            <p:nvPr/>
          </p:nvSpPr>
          <p:spPr>
            <a:xfrm>
              <a:off x="8303714" y="4921042"/>
              <a:ext cx="584462" cy="52318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文本框 31">
              <a:extLst>
                <a:ext uri="{FF2B5EF4-FFF2-40B4-BE49-F238E27FC236}">
                  <a16:creationId xmlns:a16="http://schemas.microsoft.com/office/drawing/2014/main" id="{9EF4C6ED-EC2A-45AC-8570-97E6E40FE0CC}"/>
                </a:ext>
              </a:extLst>
            </p:cNvPr>
            <p:cNvSpPr txBox="1"/>
            <p:nvPr/>
          </p:nvSpPr>
          <p:spPr>
            <a:xfrm>
              <a:off x="7637702" y="5047012"/>
              <a:ext cx="317716" cy="369332"/>
            </a:xfrm>
            <a:prstGeom prst="rect">
              <a:avLst/>
            </a:prstGeom>
            <a:noFill/>
          </p:spPr>
          <p:txBody>
            <a:bodyPr wrap="square" rtlCol="0">
              <a:spAutoFit/>
            </a:bodyPr>
            <a:lstStyle/>
            <a:p>
              <a:r>
                <a:rPr lang="en-US" altLang="zh-CN" dirty="0">
                  <a:solidFill>
                    <a:schemeClr val="accent5"/>
                  </a:solidFill>
                </a:rPr>
                <a:t>A</a:t>
              </a:r>
              <a:endParaRPr lang="zh-CN" altLang="en-US" dirty="0">
                <a:solidFill>
                  <a:schemeClr val="accent5"/>
                </a:solidFill>
              </a:endParaRPr>
            </a:p>
          </p:txBody>
        </p:sp>
        <p:sp>
          <p:nvSpPr>
            <p:cNvPr id="33" name="文本框 32">
              <a:extLst>
                <a:ext uri="{FF2B5EF4-FFF2-40B4-BE49-F238E27FC236}">
                  <a16:creationId xmlns:a16="http://schemas.microsoft.com/office/drawing/2014/main" id="{19C6649A-B62F-48D7-A12D-46C247C97A23}"/>
                </a:ext>
              </a:extLst>
            </p:cNvPr>
            <p:cNvSpPr txBox="1"/>
            <p:nvPr/>
          </p:nvSpPr>
          <p:spPr>
            <a:xfrm>
              <a:off x="8441095" y="4993627"/>
              <a:ext cx="309700" cy="369332"/>
            </a:xfrm>
            <a:prstGeom prst="rect">
              <a:avLst/>
            </a:prstGeom>
            <a:noFill/>
          </p:spPr>
          <p:txBody>
            <a:bodyPr wrap="square" rtlCol="0">
              <a:spAutoFit/>
            </a:bodyPr>
            <a:lstStyle/>
            <a:p>
              <a:r>
                <a:rPr lang="en-US" altLang="zh-CN" dirty="0">
                  <a:solidFill>
                    <a:schemeClr val="accent5"/>
                  </a:solidFill>
                </a:rPr>
                <a:t>B</a:t>
              </a:r>
              <a:endParaRPr lang="zh-CN" altLang="en-US" dirty="0">
                <a:solidFill>
                  <a:schemeClr val="accent5"/>
                </a:solidFill>
              </a:endParaRPr>
            </a:p>
          </p:txBody>
        </p:sp>
        <p:sp>
          <p:nvSpPr>
            <p:cNvPr id="34" name="文本框 33">
              <a:extLst>
                <a:ext uri="{FF2B5EF4-FFF2-40B4-BE49-F238E27FC236}">
                  <a16:creationId xmlns:a16="http://schemas.microsoft.com/office/drawing/2014/main" id="{398CD1C9-2465-4AA8-89C3-ADADC08B1623}"/>
                </a:ext>
              </a:extLst>
            </p:cNvPr>
            <p:cNvSpPr txBox="1"/>
            <p:nvPr/>
          </p:nvSpPr>
          <p:spPr>
            <a:xfrm>
              <a:off x="8441095" y="3498276"/>
              <a:ext cx="1107996" cy="646331"/>
            </a:xfrm>
            <a:prstGeom prst="rect">
              <a:avLst/>
            </a:prstGeom>
            <a:noFill/>
          </p:spPr>
          <p:txBody>
            <a:bodyPr wrap="square" rtlCol="0">
              <a:spAutoFit/>
            </a:bodyPr>
            <a:lstStyle/>
            <a:p>
              <a:pPr algn="ctr"/>
              <a:r>
                <a:rPr lang="zh-CN" altLang="en-US" dirty="0"/>
                <a:t>人脸对齐</a:t>
              </a:r>
              <a:endParaRPr lang="en-US" altLang="zh-CN" dirty="0"/>
            </a:p>
            <a:p>
              <a:pPr algn="ctr"/>
              <a:r>
                <a:rPr lang="zh-CN" altLang="en-US" dirty="0"/>
                <a:t>仿射变换</a:t>
              </a:r>
            </a:p>
          </p:txBody>
        </p:sp>
        <p:sp>
          <p:nvSpPr>
            <p:cNvPr id="35" name="矩形 34">
              <a:extLst>
                <a:ext uri="{FF2B5EF4-FFF2-40B4-BE49-F238E27FC236}">
                  <a16:creationId xmlns:a16="http://schemas.microsoft.com/office/drawing/2014/main" id="{4792F86A-9BF4-44A1-8682-F44179E41367}"/>
                </a:ext>
              </a:extLst>
            </p:cNvPr>
            <p:cNvSpPr/>
            <p:nvPr/>
          </p:nvSpPr>
          <p:spPr>
            <a:xfrm>
              <a:off x="7461123" y="5526243"/>
              <a:ext cx="692805" cy="2158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a:extLst>
                <a:ext uri="{FF2B5EF4-FFF2-40B4-BE49-F238E27FC236}">
                  <a16:creationId xmlns:a16="http://schemas.microsoft.com/office/drawing/2014/main" id="{5D34D1A4-71F6-447D-871A-7E2EB4CA1818}"/>
                </a:ext>
              </a:extLst>
            </p:cNvPr>
            <p:cNvSpPr/>
            <p:nvPr/>
          </p:nvSpPr>
          <p:spPr>
            <a:xfrm>
              <a:off x="8198892" y="5449873"/>
              <a:ext cx="692805" cy="2158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文本框 37">
              <a:extLst>
                <a:ext uri="{FF2B5EF4-FFF2-40B4-BE49-F238E27FC236}">
                  <a16:creationId xmlns:a16="http://schemas.microsoft.com/office/drawing/2014/main" id="{E8089EDF-CA1F-4227-8770-DDDC5AB0E934}"/>
                </a:ext>
              </a:extLst>
            </p:cNvPr>
            <p:cNvSpPr txBox="1"/>
            <p:nvPr/>
          </p:nvSpPr>
          <p:spPr>
            <a:xfrm>
              <a:off x="5350165" y="4521214"/>
              <a:ext cx="1107996" cy="646331"/>
            </a:xfrm>
            <a:prstGeom prst="rect">
              <a:avLst/>
            </a:prstGeom>
            <a:noFill/>
          </p:spPr>
          <p:txBody>
            <a:bodyPr wrap="square" rtlCol="0">
              <a:spAutoFit/>
            </a:bodyPr>
            <a:lstStyle/>
            <a:p>
              <a:pPr algn="ctr"/>
              <a:r>
                <a:rPr lang="zh-CN" altLang="en-US" dirty="0"/>
                <a:t>人脸识别</a:t>
              </a:r>
              <a:endParaRPr lang="en-US" altLang="zh-CN" dirty="0"/>
            </a:p>
            <a:p>
              <a:pPr algn="ctr"/>
              <a:r>
                <a:rPr lang="en-US" altLang="zh-CN" dirty="0"/>
                <a:t>ArcFace</a:t>
              </a:r>
              <a:endParaRPr lang="zh-CN" altLang="en-US" dirty="0"/>
            </a:p>
          </p:txBody>
        </p:sp>
        <p:pic>
          <p:nvPicPr>
            <p:cNvPr id="39" name="图片 38">
              <a:extLst>
                <a:ext uri="{FF2B5EF4-FFF2-40B4-BE49-F238E27FC236}">
                  <a16:creationId xmlns:a16="http://schemas.microsoft.com/office/drawing/2014/main" id="{118729FB-3728-456C-BBFE-3C96BB98DB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3752" y="4932944"/>
              <a:ext cx="819150" cy="800100"/>
            </a:xfrm>
            <a:prstGeom prst="rect">
              <a:avLst/>
            </a:prstGeom>
          </p:spPr>
        </p:pic>
        <p:pic>
          <p:nvPicPr>
            <p:cNvPr id="40" name="图片 39">
              <a:extLst>
                <a:ext uri="{FF2B5EF4-FFF2-40B4-BE49-F238E27FC236}">
                  <a16:creationId xmlns:a16="http://schemas.microsoft.com/office/drawing/2014/main" id="{BB86877E-38D3-47F2-92E7-25473AE7E9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1308195">
              <a:off x="3491780" y="4893053"/>
              <a:ext cx="819150" cy="800100"/>
            </a:xfrm>
            <a:prstGeom prst="rect">
              <a:avLst/>
            </a:prstGeom>
          </p:spPr>
        </p:pic>
        <p:sp>
          <p:nvSpPr>
            <p:cNvPr id="41" name="矩形 40">
              <a:extLst>
                <a:ext uri="{FF2B5EF4-FFF2-40B4-BE49-F238E27FC236}">
                  <a16:creationId xmlns:a16="http://schemas.microsoft.com/office/drawing/2014/main" id="{B53BE4BC-6CE9-477D-848B-9F0CA232C55C}"/>
                </a:ext>
              </a:extLst>
            </p:cNvPr>
            <p:cNvSpPr/>
            <p:nvPr/>
          </p:nvSpPr>
          <p:spPr>
            <a:xfrm>
              <a:off x="2272099" y="4608719"/>
              <a:ext cx="2516956" cy="1448550"/>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42" name="矩形 41">
              <a:extLst>
                <a:ext uri="{FF2B5EF4-FFF2-40B4-BE49-F238E27FC236}">
                  <a16:creationId xmlns:a16="http://schemas.microsoft.com/office/drawing/2014/main" id="{CFB2B8BD-D4A4-4747-BFA0-1C3A6136E256}"/>
                </a:ext>
              </a:extLst>
            </p:cNvPr>
            <p:cNvSpPr/>
            <p:nvPr/>
          </p:nvSpPr>
          <p:spPr>
            <a:xfrm>
              <a:off x="2766533" y="5003056"/>
              <a:ext cx="584462" cy="52318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a:extLst>
                <a:ext uri="{FF2B5EF4-FFF2-40B4-BE49-F238E27FC236}">
                  <a16:creationId xmlns:a16="http://schemas.microsoft.com/office/drawing/2014/main" id="{49CC2ECD-AAF3-44E1-B869-CB6B5BC6E113}"/>
                </a:ext>
              </a:extLst>
            </p:cNvPr>
            <p:cNvSpPr/>
            <p:nvPr/>
          </p:nvSpPr>
          <p:spPr>
            <a:xfrm>
              <a:off x="3609124" y="4921042"/>
              <a:ext cx="584462" cy="52318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文本框 43">
              <a:extLst>
                <a:ext uri="{FF2B5EF4-FFF2-40B4-BE49-F238E27FC236}">
                  <a16:creationId xmlns:a16="http://schemas.microsoft.com/office/drawing/2014/main" id="{BFC5D29D-61A9-4C4D-B4A1-8D782A83F94F}"/>
                </a:ext>
              </a:extLst>
            </p:cNvPr>
            <p:cNvSpPr txBox="1"/>
            <p:nvPr/>
          </p:nvSpPr>
          <p:spPr>
            <a:xfrm>
              <a:off x="2943112" y="5047012"/>
              <a:ext cx="317716" cy="369332"/>
            </a:xfrm>
            <a:prstGeom prst="rect">
              <a:avLst/>
            </a:prstGeom>
            <a:noFill/>
          </p:spPr>
          <p:txBody>
            <a:bodyPr wrap="square" rtlCol="0">
              <a:spAutoFit/>
            </a:bodyPr>
            <a:lstStyle/>
            <a:p>
              <a:r>
                <a:rPr lang="en-US" altLang="zh-CN" dirty="0">
                  <a:solidFill>
                    <a:schemeClr val="accent5"/>
                  </a:solidFill>
                </a:rPr>
                <a:t>A</a:t>
              </a:r>
              <a:endParaRPr lang="zh-CN" altLang="en-US" dirty="0">
                <a:solidFill>
                  <a:schemeClr val="accent5"/>
                </a:solidFill>
              </a:endParaRPr>
            </a:p>
          </p:txBody>
        </p:sp>
        <p:sp>
          <p:nvSpPr>
            <p:cNvPr id="45" name="文本框 44">
              <a:extLst>
                <a:ext uri="{FF2B5EF4-FFF2-40B4-BE49-F238E27FC236}">
                  <a16:creationId xmlns:a16="http://schemas.microsoft.com/office/drawing/2014/main" id="{FF82B872-D85C-4297-8B88-3950594416F4}"/>
                </a:ext>
              </a:extLst>
            </p:cNvPr>
            <p:cNvSpPr txBox="1"/>
            <p:nvPr/>
          </p:nvSpPr>
          <p:spPr>
            <a:xfrm>
              <a:off x="3746505" y="4993627"/>
              <a:ext cx="309700" cy="369332"/>
            </a:xfrm>
            <a:prstGeom prst="rect">
              <a:avLst/>
            </a:prstGeom>
            <a:noFill/>
          </p:spPr>
          <p:txBody>
            <a:bodyPr wrap="square" rtlCol="0">
              <a:spAutoFit/>
            </a:bodyPr>
            <a:lstStyle/>
            <a:p>
              <a:r>
                <a:rPr lang="en-US" altLang="zh-CN" dirty="0">
                  <a:solidFill>
                    <a:schemeClr val="accent5"/>
                  </a:solidFill>
                </a:rPr>
                <a:t>B</a:t>
              </a:r>
              <a:endParaRPr lang="zh-CN" altLang="en-US" dirty="0">
                <a:solidFill>
                  <a:schemeClr val="accent5"/>
                </a:solidFill>
              </a:endParaRPr>
            </a:p>
          </p:txBody>
        </p:sp>
        <p:sp>
          <p:nvSpPr>
            <p:cNvPr id="46" name="矩形 45">
              <a:extLst>
                <a:ext uri="{FF2B5EF4-FFF2-40B4-BE49-F238E27FC236}">
                  <a16:creationId xmlns:a16="http://schemas.microsoft.com/office/drawing/2014/main" id="{DBF2F0FC-4063-450B-9694-9F3DE7DE2A62}"/>
                </a:ext>
              </a:extLst>
            </p:cNvPr>
            <p:cNvSpPr/>
            <p:nvPr/>
          </p:nvSpPr>
          <p:spPr>
            <a:xfrm>
              <a:off x="2766533" y="5526243"/>
              <a:ext cx="692805" cy="2158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a:extLst>
                <a:ext uri="{FF2B5EF4-FFF2-40B4-BE49-F238E27FC236}">
                  <a16:creationId xmlns:a16="http://schemas.microsoft.com/office/drawing/2014/main" id="{1CE54FB4-66D8-4D13-9882-2C07D3F44BD3}"/>
                </a:ext>
              </a:extLst>
            </p:cNvPr>
            <p:cNvSpPr/>
            <p:nvPr/>
          </p:nvSpPr>
          <p:spPr>
            <a:xfrm>
              <a:off x="3504302" y="5449873"/>
              <a:ext cx="692805" cy="2158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文本框 47">
              <a:extLst>
                <a:ext uri="{FF2B5EF4-FFF2-40B4-BE49-F238E27FC236}">
                  <a16:creationId xmlns:a16="http://schemas.microsoft.com/office/drawing/2014/main" id="{F2EE4186-6F3C-4A51-9115-E9036BED84E1}"/>
                </a:ext>
              </a:extLst>
            </p:cNvPr>
            <p:cNvSpPr txBox="1"/>
            <p:nvPr/>
          </p:nvSpPr>
          <p:spPr>
            <a:xfrm>
              <a:off x="2527608" y="4677822"/>
              <a:ext cx="1218283" cy="338554"/>
            </a:xfrm>
            <a:prstGeom prst="rect">
              <a:avLst/>
            </a:prstGeom>
            <a:noFill/>
          </p:spPr>
          <p:txBody>
            <a:bodyPr wrap="square" rtlCol="0">
              <a:spAutoFit/>
            </a:bodyPr>
            <a:lstStyle/>
            <a:p>
              <a:r>
                <a:rPr lang="en-US" altLang="zh-CN" sz="1600" dirty="0">
                  <a:solidFill>
                    <a:srgbClr val="FF0000"/>
                  </a:solidFill>
                </a:rPr>
                <a:t>A_</a:t>
              </a:r>
              <a:r>
                <a:rPr lang="zh-CN" altLang="en-US" sz="1600" dirty="0">
                  <a:solidFill>
                    <a:srgbClr val="FF0000"/>
                  </a:solidFill>
                </a:rPr>
                <a:t>置信度</a:t>
              </a:r>
            </a:p>
          </p:txBody>
        </p:sp>
        <p:sp>
          <p:nvSpPr>
            <p:cNvPr id="49" name="文本框 48">
              <a:extLst>
                <a:ext uri="{FF2B5EF4-FFF2-40B4-BE49-F238E27FC236}">
                  <a16:creationId xmlns:a16="http://schemas.microsoft.com/office/drawing/2014/main" id="{C2D6A7C1-F4E0-41B6-BEE2-6A1362CD8C6F}"/>
                </a:ext>
              </a:extLst>
            </p:cNvPr>
            <p:cNvSpPr txBox="1"/>
            <p:nvPr/>
          </p:nvSpPr>
          <p:spPr>
            <a:xfrm>
              <a:off x="3404698" y="4596817"/>
              <a:ext cx="1176071" cy="338554"/>
            </a:xfrm>
            <a:prstGeom prst="rect">
              <a:avLst/>
            </a:prstGeom>
            <a:noFill/>
          </p:spPr>
          <p:txBody>
            <a:bodyPr wrap="square" rtlCol="0">
              <a:spAutoFit/>
            </a:bodyPr>
            <a:lstStyle/>
            <a:p>
              <a:r>
                <a:rPr lang="en-US" altLang="zh-CN" sz="1600" dirty="0">
                  <a:solidFill>
                    <a:srgbClr val="FF0000"/>
                  </a:solidFill>
                </a:rPr>
                <a:t>B_</a:t>
              </a:r>
              <a:r>
                <a:rPr lang="zh-CN" altLang="en-US" sz="1600" dirty="0">
                  <a:solidFill>
                    <a:srgbClr val="FF0000"/>
                  </a:solidFill>
                </a:rPr>
                <a:t>置信度</a:t>
              </a:r>
            </a:p>
          </p:txBody>
        </p:sp>
        <p:sp>
          <p:nvSpPr>
            <p:cNvPr id="52" name="箭头: 右 51">
              <a:extLst>
                <a:ext uri="{FF2B5EF4-FFF2-40B4-BE49-F238E27FC236}">
                  <a16:creationId xmlns:a16="http://schemas.microsoft.com/office/drawing/2014/main" id="{0211C5A4-70DA-4F40-BFB2-2EF49F69BB48}"/>
                </a:ext>
              </a:extLst>
            </p:cNvPr>
            <p:cNvSpPr/>
            <p:nvPr/>
          </p:nvSpPr>
          <p:spPr>
            <a:xfrm rot="5400000">
              <a:off x="7664696" y="3674409"/>
              <a:ext cx="1166299" cy="386499"/>
            </a:xfrm>
            <a:prstGeom prst="rightArrow">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3" name="箭头: 右 52">
              <a:extLst>
                <a:ext uri="{FF2B5EF4-FFF2-40B4-BE49-F238E27FC236}">
                  <a16:creationId xmlns:a16="http://schemas.microsoft.com/office/drawing/2014/main" id="{09FA6B5C-2DDA-45C6-A0CB-604AAC4B320D}"/>
                </a:ext>
              </a:extLst>
            </p:cNvPr>
            <p:cNvSpPr/>
            <p:nvPr/>
          </p:nvSpPr>
          <p:spPr>
            <a:xfrm rot="10800000">
              <a:off x="5239280" y="5202943"/>
              <a:ext cx="1166299" cy="386499"/>
            </a:xfrm>
            <a:prstGeom prst="rightArrow">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4" name="文本框 53">
              <a:extLst>
                <a:ext uri="{FF2B5EF4-FFF2-40B4-BE49-F238E27FC236}">
                  <a16:creationId xmlns:a16="http://schemas.microsoft.com/office/drawing/2014/main" id="{54049A05-1863-441E-86FC-61AB74EDD45C}"/>
                </a:ext>
              </a:extLst>
            </p:cNvPr>
            <p:cNvSpPr txBox="1"/>
            <p:nvPr/>
          </p:nvSpPr>
          <p:spPr>
            <a:xfrm>
              <a:off x="4426154" y="2723506"/>
              <a:ext cx="301686" cy="369332"/>
            </a:xfrm>
            <a:prstGeom prst="rect">
              <a:avLst/>
            </a:prstGeom>
            <a:noFill/>
          </p:spPr>
          <p:txBody>
            <a:bodyPr wrap="none" rtlCol="0">
              <a:spAutoFit/>
            </a:bodyPr>
            <a:lstStyle/>
            <a:p>
              <a:r>
                <a:rPr lang="en-US" altLang="zh-CN" dirty="0"/>
                <a:t>1</a:t>
              </a:r>
              <a:endParaRPr lang="zh-CN" altLang="en-US" dirty="0"/>
            </a:p>
          </p:txBody>
        </p:sp>
        <p:sp>
          <p:nvSpPr>
            <p:cNvPr id="55" name="文本框 54">
              <a:extLst>
                <a:ext uri="{FF2B5EF4-FFF2-40B4-BE49-F238E27FC236}">
                  <a16:creationId xmlns:a16="http://schemas.microsoft.com/office/drawing/2014/main" id="{21E9147F-C28F-4FDF-B46F-EA63919659F3}"/>
                </a:ext>
              </a:extLst>
            </p:cNvPr>
            <p:cNvSpPr txBox="1"/>
            <p:nvPr/>
          </p:nvSpPr>
          <p:spPr>
            <a:xfrm>
              <a:off x="9102461" y="2745727"/>
              <a:ext cx="301686" cy="369332"/>
            </a:xfrm>
            <a:prstGeom prst="rect">
              <a:avLst/>
            </a:prstGeom>
            <a:noFill/>
          </p:spPr>
          <p:txBody>
            <a:bodyPr wrap="none" rtlCol="0">
              <a:spAutoFit/>
            </a:bodyPr>
            <a:lstStyle/>
            <a:p>
              <a:r>
                <a:rPr lang="en-US" altLang="zh-CN" dirty="0"/>
                <a:t>2</a:t>
              </a:r>
              <a:endParaRPr lang="zh-CN" altLang="en-US" dirty="0"/>
            </a:p>
          </p:txBody>
        </p:sp>
        <p:sp>
          <p:nvSpPr>
            <p:cNvPr id="56" name="文本框 55">
              <a:extLst>
                <a:ext uri="{FF2B5EF4-FFF2-40B4-BE49-F238E27FC236}">
                  <a16:creationId xmlns:a16="http://schemas.microsoft.com/office/drawing/2014/main" id="{286EA72C-7A5B-4C9B-B2A8-DAD7517E88FE}"/>
                </a:ext>
              </a:extLst>
            </p:cNvPr>
            <p:cNvSpPr txBox="1"/>
            <p:nvPr/>
          </p:nvSpPr>
          <p:spPr>
            <a:xfrm>
              <a:off x="9146305" y="5673771"/>
              <a:ext cx="301686" cy="369332"/>
            </a:xfrm>
            <a:prstGeom prst="rect">
              <a:avLst/>
            </a:prstGeom>
            <a:noFill/>
          </p:spPr>
          <p:txBody>
            <a:bodyPr wrap="none" rtlCol="0">
              <a:spAutoFit/>
            </a:bodyPr>
            <a:lstStyle/>
            <a:p>
              <a:r>
                <a:rPr lang="en-US" altLang="zh-CN" dirty="0"/>
                <a:t>3</a:t>
              </a:r>
              <a:endParaRPr lang="zh-CN" altLang="en-US" dirty="0"/>
            </a:p>
          </p:txBody>
        </p:sp>
        <p:sp>
          <p:nvSpPr>
            <p:cNvPr id="57" name="文本框 56">
              <a:extLst>
                <a:ext uri="{FF2B5EF4-FFF2-40B4-BE49-F238E27FC236}">
                  <a16:creationId xmlns:a16="http://schemas.microsoft.com/office/drawing/2014/main" id="{42214C50-2442-41EE-9C19-E53CC4D6F73D}"/>
                </a:ext>
              </a:extLst>
            </p:cNvPr>
            <p:cNvSpPr txBox="1"/>
            <p:nvPr/>
          </p:nvSpPr>
          <p:spPr>
            <a:xfrm>
              <a:off x="4437297" y="5673771"/>
              <a:ext cx="301686" cy="369332"/>
            </a:xfrm>
            <a:prstGeom prst="rect">
              <a:avLst/>
            </a:prstGeom>
            <a:noFill/>
          </p:spPr>
          <p:txBody>
            <a:bodyPr wrap="none" rtlCol="0">
              <a:spAutoFit/>
            </a:bodyPr>
            <a:lstStyle/>
            <a:p>
              <a:r>
                <a:rPr lang="en-US" altLang="zh-CN" dirty="0"/>
                <a:t>4</a:t>
              </a:r>
              <a:endParaRPr lang="zh-CN" altLang="en-US" dirty="0"/>
            </a:p>
          </p:txBody>
        </p:sp>
      </p:grpSp>
      <p:sp>
        <p:nvSpPr>
          <p:cNvPr id="50" name="标题 1">
            <a:extLst>
              <a:ext uri="{FF2B5EF4-FFF2-40B4-BE49-F238E27FC236}">
                <a16:creationId xmlns:a16="http://schemas.microsoft.com/office/drawing/2014/main" id="{A35906F8-0571-421A-9E85-528E2F16F0D8}"/>
              </a:ext>
            </a:extLst>
          </p:cNvPr>
          <p:cNvSpPr>
            <a:spLocks noGrp="1"/>
          </p:cNvSpPr>
          <p:nvPr/>
        </p:nvSpPr>
        <p:spPr>
          <a:xfrm>
            <a:off x="472440" y="514750"/>
            <a:ext cx="4381500" cy="589915"/>
          </a:xfrm>
          <a:prstGeom prst="rect">
            <a:avLst/>
          </a:prstGeom>
          <a:solidFill>
            <a:srgbClr val="44546A"/>
          </a:solidFill>
          <a:ln>
            <a:solidFill>
              <a:schemeClr val="accent1"/>
            </a:solidFill>
          </a:ln>
        </p:spPr>
        <p:txBody>
          <a:bodyPr vert="horz" lIns="91440" tIns="45720" rIns="91440" bIns="45720" rtlCol="0" anchor="ctr">
            <a:noAutofit/>
          </a:bodyPr>
          <a:lstStyle>
            <a:lvl1pPr algn="ctr"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zh-CN" altLang="en-US" dirty="0">
                <a:latin typeface="华文中宋" panose="02010600040101010101" pitchFamily="2" charset="-122"/>
                <a:ea typeface="华文中宋" panose="02010600040101010101" pitchFamily="2" charset="-122"/>
              </a:rPr>
              <a:t>多人脸识别</a:t>
            </a:r>
            <a:r>
              <a:rPr lang="en-US" altLang="zh-CN" dirty="0">
                <a:latin typeface="华文中宋" panose="02010600040101010101" pitchFamily="2" charset="-122"/>
                <a:ea typeface="华文中宋" panose="02010600040101010101" pitchFamily="2" charset="-122"/>
              </a:rPr>
              <a:t>——</a:t>
            </a:r>
            <a:r>
              <a:rPr lang="zh-CN" altLang="en-US" dirty="0">
                <a:latin typeface="华文中宋" panose="02010600040101010101" pitchFamily="2" charset="-122"/>
                <a:ea typeface="华文中宋" panose="02010600040101010101" pitchFamily="2" charset="-122"/>
              </a:rPr>
              <a:t>基本流程</a:t>
            </a:r>
          </a:p>
        </p:txBody>
      </p:sp>
      <p:sp>
        <p:nvSpPr>
          <p:cNvPr id="51" name="文本框 50">
            <a:extLst>
              <a:ext uri="{FF2B5EF4-FFF2-40B4-BE49-F238E27FC236}">
                <a16:creationId xmlns:a16="http://schemas.microsoft.com/office/drawing/2014/main" id="{227C79A0-32A7-4BEC-9D3C-F36FC394FBE4}"/>
              </a:ext>
            </a:extLst>
          </p:cNvPr>
          <p:cNvSpPr txBox="1"/>
          <p:nvPr/>
        </p:nvSpPr>
        <p:spPr>
          <a:xfrm>
            <a:off x="8164317" y="1380756"/>
            <a:ext cx="3704458" cy="1754326"/>
          </a:xfrm>
          <a:prstGeom prst="rect">
            <a:avLst/>
          </a:prstGeom>
          <a:noFill/>
        </p:spPr>
        <p:txBody>
          <a:bodyPr wrap="square" rtlCol="0">
            <a:spAutoFit/>
          </a:bodyPr>
          <a:lstStyle/>
          <a:p>
            <a:pPr>
              <a:lnSpc>
                <a:spcPct val="150000"/>
              </a:lnSpc>
            </a:pPr>
            <a:r>
              <a:rPr lang="zh-CN" altLang="en-US" dirty="0">
                <a:latin typeface="华文中宋" panose="02010600040101010101" pitchFamily="2" charset="-122"/>
                <a:ea typeface="华文中宋" panose="02010600040101010101" pitchFamily="2" charset="-122"/>
              </a:rPr>
              <a:t>人脸检测：基于</a:t>
            </a:r>
            <a:r>
              <a:rPr lang="en-US" altLang="zh-CN" dirty="0">
                <a:latin typeface="华文中宋" panose="02010600040101010101" pitchFamily="2" charset="-122"/>
                <a:ea typeface="华文中宋" panose="02010600040101010101" pitchFamily="2" charset="-122"/>
              </a:rPr>
              <a:t>MobileNet</a:t>
            </a:r>
            <a:r>
              <a:rPr lang="zh-CN" altLang="en-US" dirty="0">
                <a:latin typeface="华文中宋" panose="02010600040101010101" pitchFamily="2" charset="-122"/>
                <a:ea typeface="华文中宋" panose="02010600040101010101" pitchFamily="2" charset="-122"/>
              </a:rPr>
              <a:t>网络的</a:t>
            </a:r>
            <a:r>
              <a:rPr lang="en-US" altLang="zh-CN" dirty="0">
                <a:latin typeface="华文中宋" panose="02010600040101010101" pitchFamily="2" charset="-122"/>
                <a:ea typeface="华文中宋" panose="02010600040101010101" pitchFamily="2" charset="-122"/>
              </a:rPr>
              <a:t>RetinaFace</a:t>
            </a:r>
            <a:r>
              <a:rPr lang="zh-CN" altLang="en-US" dirty="0">
                <a:latin typeface="华文中宋" panose="02010600040101010101" pitchFamily="2" charset="-122"/>
                <a:ea typeface="华文中宋" panose="02010600040101010101" pitchFamily="2" charset="-122"/>
              </a:rPr>
              <a:t>算法</a:t>
            </a:r>
            <a:endParaRPr lang="en-US" altLang="zh-CN" dirty="0">
              <a:latin typeface="华文中宋" panose="02010600040101010101" pitchFamily="2" charset="-122"/>
              <a:ea typeface="华文中宋" panose="02010600040101010101" pitchFamily="2" charset="-122"/>
            </a:endParaRPr>
          </a:p>
          <a:p>
            <a:pPr marL="285750" indent="-285750">
              <a:lnSpc>
                <a:spcPct val="150000"/>
              </a:lnSpc>
              <a:buFont typeface="Arial" panose="020B0604020202020204" pitchFamily="34" charset="0"/>
              <a:buChar char="•"/>
            </a:pPr>
            <a:r>
              <a:rPr lang="zh-CN" altLang="en-US" dirty="0">
                <a:latin typeface="华文中宋" panose="02010600040101010101" pitchFamily="2" charset="-122"/>
                <a:ea typeface="华文中宋" panose="02010600040101010101" pitchFamily="2" charset="-122"/>
              </a:rPr>
              <a:t>深度可分离卷积</a:t>
            </a:r>
            <a:r>
              <a:rPr lang="en-US" altLang="zh-CN" dirty="0">
                <a:latin typeface="华文中宋" panose="02010600040101010101" pitchFamily="2" charset="-122"/>
                <a:ea typeface="华文中宋" panose="02010600040101010101" pitchFamily="2" charset="-122"/>
              </a:rPr>
              <a:t>——</a:t>
            </a:r>
            <a:r>
              <a:rPr lang="zh-CN" altLang="en-US" dirty="0">
                <a:latin typeface="华文中宋" panose="02010600040101010101" pitchFamily="2" charset="-122"/>
                <a:ea typeface="华文中宋" panose="02010600040101010101" pitchFamily="2" charset="-122"/>
              </a:rPr>
              <a:t>降低规模</a:t>
            </a:r>
            <a:endParaRPr lang="en-US" altLang="zh-CN" dirty="0">
              <a:latin typeface="华文中宋" panose="02010600040101010101" pitchFamily="2" charset="-122"/>
              <a:ea typeface="华文中宋" panose="02010600040101010101" pitchFamily="2" charset="-122"/>
            </a:endParaRPr>
          </a:p>
          <a:p>
            <a:pPr marL="285750" indent="-285750">
              <a:lnSpc>
                <a:spcPct val="150000"/>
              </a:lnSpc>
              <a:buFont typeface="Arial" panose="020B0604020202020204" pitchFamily="34" charset="0"/>
              <a:buChar char="•"/>
            </a:pPr>
            <a:r>
              <a:rPr lang="zh-CN" altLang="en-US" dirty="0">
                <a:latin typeface="华文中宋" panose="02010600040101010101" pitchFamily="2" charset="-122"/>
                <a:ea typeface="华文中宋" panose="02010600040101010101" pitchFamily="2" charset="-122"/>
              </a:rPr>
              <a:t>人脸关键点的额外监督</a:t>
            </a:r>
          </a:p>
        </p:txBody>
      </p:sp>
      <p:sp>
        <p:nvSpPr>
          <p:cNvPr id="58" name="文本框 57">
            <a:extLst>
              <a:ext uri="{FF2B5EF4-FFF2-40B4-BE49-F238E27FC236}">
                <a16:creationId xmlns:a16="http://schemas.microsoft.com/office/drawing/2014/main" id="{227C79A0-32A7-4BEC-9D3C-F36FC394FBE4}"/>
              </a:ext>
            </a:extLst>
          </p:cNvPr>
          <p:cNvSpPr txBox="1"/>
          <p:nvPr/>
        </p:nvSpPr>
        <p:spPr>
          <a:xfrm>
            <a:off x="8164317" y="4260762"/>
            <a:ext cx="3540569" cy="2169825"/>
          </a:xfrm>
          <a:prstGeom prst="rect">
            <a:avLst/>
          </a:prstGeom>
          <a:noFill/>
        </p:spPr>
        <p:txBody>
          <a:bodyPr wrap="square" rtlCol="0">
            <a:spAutoFit/>
          </a:bodyPr>
          <a:lstStyle/>
          <a:p>
            <a:pPr>
              <a:lnSpc>
                <a:spcPct val="150000"/>
              </a:lnSpc>
            </a:pPr>
            <a:r>
              <a:rPr lang="zh-CN" altLang="en-US" dirty="0">
                <a:latin typeface="华文中宋" panose="02010600040101010101" pitchFamily="2" charset="-122"/>
                <a:ea typeface="华文中宋" panose="02010600040101010101" pitchFamily="2" charset="-122"/>
              </a:rPr>
              <a:t>人脸识别：基于</a:t>
            </a:r>
            <a:r>
              <a:rPr lang="en-US" altLang="zh-CN" dirty="0" err="1">
                <a:latin typeface="华文中宋" panose="02010600040101010101" pitchFamily="2" charset="-122"/>
                <a:ea typeface="华文中宋" panose="02010600040101010101" pitchFamily="2" charset="-122"/>
              </a:rPr>
              <a:t>ResNet</a:t>
            </a:r>
            <a:r>
              <a:rPr lang="zh-CN" altLang="en-US" dirty="0">
                <a:latin typeface="华文中宋" panose="02010600040101010101" pitchFamily="2" charset="-122"/>
                <a:ea typeface="华文中宋" panose="02010600040101010101" pitchFamily="2" charset="-122"/>
              </a:rPr>
              <a:t>结构的</a:t>
            </a:r>
            <a:r>
              <a:rPr lang="en-US" altLang="zh-CN" dirty="0">
                <a:latin typeface="华文中宋" panose="02010600040101010101" pitchFamily="2" charset="-122"/>
                <a:ea typeface="华文中宋" panose="02010600040101010101" pitchFamily="2" charset="-122"/>
              </a:rPr>
              <a:t>ArcFace</a:t>
            </a:r>
            <a:r>
              <a:rPr lang="zh-CN" altLang="en-US" dirty="0">
                <a:latin typeface="华文中宋" panose="02010600040101010101" pitchFamily="2" charset="-122"/>
                <a:ea typeface="华文中宋" panose="02010600040101010101" pitchFamily="2" charset="-122"/>
              </a:rPr>
              <a:t>算法</a:t>
            </a:r>
            <a:endParaRPr lang="en-US" altLang="zh-CN" dirty="0">
              <a:latin typeface="华文中宋" panose="02010600040101010101" pitchFamily="2" charset="-122"/>
              <a:ea typeface="华文中宋" panose="02010600040101010101" pitchFamily="2" charset="-122"/>
            </a:endParaRPr>
          </a:p>
          <a:p>
            <a:pPr marL="285750" indent="-285750">
              <a:lnSpc>
                <a:spcPct val="150000"/>
              </a:lnSpc>
              <a:buFont typeface="Arial" panose="020B0604020202020204" pitchFamily="34" charset="0"/>
              <a:buChar char="•"/>
            </a:pPr>
            <a:r>
              <a:rPr lang="zh-CN" altLang="en-US" dirty="0">
                <a:latin typeface="华文中宋" panose="02010600040101010101" pitchFamily="2" charset="-122"/>
                <a:ea typeface="华文中宋" panose="02010600040101010101" pitchFamily="2" charset="-122"/>
              </a:rPr>
              <a:t>对残差块进行改进</a:t>
            </a:r>
            <a:endParaRPr lang="en-US" altLang="zh-CN" dirty="0">
              <a:latin typeface="华文中宋" panose="02010600040101010101" pitchFamily="2" charset="-122"/>
              <a:ea typeface="华文中宋" panose="02010600040101010101" pitchFamily="2" charset="-122"/>
            </a:endParaRPr>
          </a:p>
          <a:p>
            <a:pPr marL="285750" indent="-285750">
              <a:lnSpc>
                <a:spcPct val="150000"/>
              </a:lnSpc>
              <a:buFont typeface="Arial" panose="020B0604020202020204" pitchFamily="34" charset="0"/>
              <a:buChar char="•"/>
            </a:pPr>
            <a:r>
              <a:rPr lang="zh-CN" altLang="en-US" dirty="0">
                <a:latin typeface="华文中宋" panose="02010600040101010101" pitchFamily="2" charset="-122"/>
                <a:ea typeface="华文中宋" panose="02010600040101010101" pitchFamily="2" charset="-122"/>
              </a:rPr>
              <a:t>对</a:t>
            </a:r>
            <a:r>
              <a:rPr lang="en-US" altLang="zh-CN" dirty="0" err="1">
                <a:latin typeface="华文中宋" panose="02010600040101010101" pitchFamily="2" charset="-122"/>
                <a:ea typeface="华文中宋" panose="02010600040101010101" pitchFamily="2" charset="-122"/>
              </a:rPr>
              <a:t>Softmax</a:t>
            </a:r>
            <a:r>
              <a:rPr lang="zh-CN" altLang="en-US" dirty="0">
                <a:latin typeface="华文中宋" panose="02010600040101010101" pitchFamily="2" charset="-122"/>
                <a:ea typeface="华文中宋" panose="02010600040101010101" pitchFamily="2" charset="-122"/>
              </a:rPr>
              <a:t>损失函数增加约束</a:t>
            </a:r>
            <a:endParaRPr lang="en-US" altLang="zh-CN" dirty="0">
              <a:latin typeface="华文中宋" panose="02010600040101010101" pitchFamily="2" charset="-122"/>
              <a:ea typeface="华文中宋" panose="02010600040101010101" pitchFamily="2" charset="-122"/>
            </a:endParaRPr>
          </a:p>
          <a:p>
            <a:pPr>
              <a:lnSpc>
                <a:spcPct val="150000"/>
              </a:lnSpc>
            </a:pPr>
            <a:endParaRPr lang="zh-CN" altLang="en-US" dirty="0">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14129941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nvSpPr>
        <p:spPr>
          <a:xfrm>
            <a:off x="472440" y="514750"/>
            <a:ext cx="4251960" cy="589915"/>
          </a:xfrm>
          <a:prstGeom prst="rect">
            <a:avLst/>
          </a:prstGeom>
          <a:solidFill>
            <a:srgbClr val="44546A"/>
          </a:solidFill>
          <a:ln>
            <a:solidFill>
              <a:schemeClr val="accent1"/>
            </a:solidFill>
          </a:ln>
        </p:spPr>
        <p:txBody>
          <a:bodyPr vert="horz" lIns="91440" tIns="45720" rIns="91440" bIns="45720" rtlCol="0" anchor="ctr">
            <a:noAutofit/>
          </a:bodyPr>
          <a:lstStyle>
            <a:lvl1pPr algn="ctr"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zh-CN" altLang="en-US" dirty="0">
                <a:latin typeface="华文中宋" panose="02010600040101010101" pitchFamily="2" charset="-122"/>
                <a:ea typeface="华文中宋" panose="02010600040101010101" pitchFamily="2" charset="-122"/>
              </a:rPr>
              <a:t>多人脸识别</a:t>
            </a:r>
            <a:r>
              <a:rPr lang="en-US" altLang="zh-CN" dirty="0">
                <a:latin typeface="华文中宋" panose="02010600040101010101" pitchFamily="2" charset="-122"/>
                <a:ea typeface="华文中宋" panose="02010600040101010101" pitchFamily="2" charset="-122"/>
              </a:rPr>
              <a:t>——</a:t>
            </a:r>
            <a:r>
              <a:rPr lang="zh-CN" altLang="en-US" dirty="0">
                <a:latin typeface="华文中宋" panose="02010600040101010101" pitchFamily="2" charset="-122"/>
                <a:ea typeface="华文中宋" panose="02010600040101010101" pitchFamily="2" charset="-122"/>
              </a:rPr>
              <a:t>人脸检测</a:t>
            </a:r>
          </a:p>
        </p:txBody>
      </p:sp>
      <p:graphicFrame>
        <p:nvGraphicFramePr>
          <p:cNvPr id="5" name="表格 4">
            <a:extLst>
              <a:ext uri="{FF2B5EF4-FFF2-40B4-BE49-F238E27FC236}">
                <a16:creationId xmlns:a16="http://schemas.microsoft.com/office/drawing/2014/main" id="{AAF1CBC2-4270-4622-96DC-C3AA69B6A0E2}"/>
              </a:ext>
            </a:extLst>
          </p:cNvPr>
          <p:cNvGraphicFramePr>
            <a:graphicFrameLocks noGrp="1"/>
          </p:cNvGraphicFramePr>
          <p:nvPr>
            <p:extLst>
              <p:ext uri="{D42A27DB-BD31-4B8C-83A1-F6EECF244321}">
                <p14:modId xmlns:p14="http://schemas.microsoft.com/office/powerpoint/2010/main" val="380278670"/>
              </p:ext>
            </p:extLst>
          </p:nvPr>
        </p:nvGraphicFramePr>
        <p:xfrm>
          <a:off x="1783792" y="1722907"/>
          <a:ext cx="8611959" cy="3994311"/>
        </p:xfrm>
        <a:graphic>
          <a:graphicData uri="http://schemas.openxmlformats.org/drawingml/2006/table">
            <a:tbl>
              <a:tblPr firstRow="1" bandRow="1">
                <a:tableStyleId>{5C22544A-7EE6-4342-B048-85BDC9FD1C3A}</a:tableStyleId>
              </a:tblPr>
              <a:tblGrid>
                <a:gridCol w="2870653">
                  <a:extLst>
                    <a:ext uri="{9D8B030D-6E8A-4147-A177-3AD203B41FA5}">
                      <a16:colId xmlns:a16="http://schemas.microsoft.com/office/drawing/2014/main" val="1105921682"/>
                    </a:ext>
                  </a:extLst>
                </a:gridCol>
                <a:gridCol w="2870653">
                  <a:extLst>
                    <a:ext uri="{9D8B030D-6E8A-4147-A177-3AD203B41FA5}">
                      <a16:colId xmlns:a16="http://schemas.microsoft.com/office/drawing/2014/main" val="3002837545"/>
                    </a:ext>
                  </a:extLst>
                </a:gridCol>
                <a:gridCol w="2870653">
                  <a:extLst>
                    <a:ext uri="{9D8B030D-6E8A-4147-A177-3AD203B41FA5}">
                      <a16:colId xmlns:a16="http://schemas.microsoft.com/office/drawing/2014/main" val="2630482589"/>
                    </a:ext>
                  </a:extLst>
                </a:gridCol>
              </a:tblGrid>
              <a:tr h="877722">
                <a:tc>
                  <a:txBody>
                    <a:bodyPr/>
                    <a:lstStyle/>
                    <a:p>
                      <a:pPr algn="ctr"/>
                      <a:endParaRPr lang="zh-CN" altLang="en-US" dirty="0"/>
                    </a:p>
                  </a:txBody>
                  <a:tcPr/>
                </a:tc>
                <a:tc>
                  <a:txBody>
                    <a:bodyPr/>
                    <a:lstStyle/>
                    <a:p>
                      <a:pPr algn="ctr"/>
                      <a:endParaRPr lang="en-US" altLang="zh-CN" dirty="0"/>
                    </a:p>
                    <a:p>
                      <a:pPr algn="ctr"/>
                      <a:r>
                        <a:rPr lang="en-US" altLang="zh-CN" dirty="0"/>
                        <a:t>MTCNN</a:t>
                      </a:r>
                      <a:endParaRPr lang="zh-CN" altLang="en-US" dirty="0"/>
                    </a:p>
                  </a:txBody>
                  <a:tcPr/>
                </a:tc>
                <a:tc>
                  <a:txBody>
                    <a:bodyPr/>
                    <a:lstStyle/>
                    <a:p>
                      <a:pPr algn="ctr"/>
                      <a:endParaRPr lang="en-US" altLang="zh-CN" dirty="0"/>
                    </a:p>
                    <a:p>
                      <a:pPr algn="ctr"/>
                      <a:r>
                        <a:rPr lang="en-US" altLang="zh-CN" dirty="0"/>
                        <a:t>RetinaFace</a:t>
                      </a:r>
                      <a:endParaRPr lang="zh-CN" altLang="en-US" dirty="0"/>
                    </a:p>
                  </a:txBody>
                  <a:tcPr/>
                </a:tc>
                <a:extLst>
                  <a:ext uri="{0D108BD9-81ED-4DB2-BD59-A6C34878D82A}">
                    <a16:rowId xmlns:a16="http://schemas.microsoft.com/office/drawing/2014/main" val="3620223528"/>
                  </a:ext>
                </a:extLst>
              </a:tr>
              <a:tr h="939559">
                <a:tc>
                  <a:txBody>
                    <a:bodyPr/>
                    <a:lstStyle/>
                    <a:p>
                      <a:pPr algn="ctr"/>
                      <a:r>
                        <a:rPr lang="zh-CN" altLang="en-US" dirty="0"/>
                        <a:t>网络结构</a:t>
                      </a:r>
                    </a:p>
                  </a:txBody>
                  <a:tcPr/>
                </a:tc>
                <a:tc>
                  <a:txBody>
                    <a:bodyPr/>
                    <a:lstStyle/>
                    <a:p>
                      <a:pPr algn="ctr"/>
                      <a:r>
                        <a:rPr lang="zh-CN" altLang="en-US" dirty="0"/>
                        <a:t>由</a:t>
                      </a:r>
                      <a:r>
                        <a:rPr lang="en-US" altLang="zh-CN" dirty="0"/>
                        <a:t>P-Net</a:t>
                      </a:r>
                      <a:r>
                        <a:rPr lang="zh-CN" altLang="en-US" dirty="0"/>
                        <a:t>、</a:t>
                      </a:r>
                      <a:r>
                        <a:rPr lang="en-US" altLang="zh-CN" dirty="0"/>
                        <a:t>R-Net</a:t>
                      </a:r>
                      <a:r>
                        <a:rPr lang="zh-CN" altLang="en-US" dirty="0"/>
                        <a:t>和</a:t>
                      </a:r>
                      <a:r>
                        <a:rPr lang="en-US" altLang="zh-CN" dirty="0"/>
                        <a:t>O-Net</a:t>
                      </a:r>
                      <a:r>
                        <a:rPr lang="zh-CN" altLang="en-US" dirty="0"/>
                        <a:t>三个网络组成，定位精度精度逐层递进</a:t>
                      </a:r>
                    </a:p>
                  </a:txBody>
                  <a:tcPr/>
                </a:tc>
                <a:tc>
                  <a:txBody>
                    <a:bodyPr/>
                    <a:lstStyle/>
                    <a:p>
                      <a:pPr algn="ctr"/>
                      <a:r>
                        <a:rPr lang="zh-CN" altLang="en-US" dirty="0"/>
                        <a:t>基于轻量级的</a:t>
                      </a:r>
                      <a:r>
                        <a:rPr lang="en-US" altLang="zh-CN" dirty="0"/>
                        <a:t>MobileNet</a:t>
                      </a:r>
                      <a:r>
                        <a:rPr lang="zh-CN" altLang="en-US" dirty="0"/>
                        <a:t>进行多任务学习</a:t>
                      </a:r>
                      <a:endParaRPr lang="en-US" altLang="zh-CN" dirty="0"/>
                    </a:p>
                  </a:txBody>
                  <a:tcPr/>
                </a:tc>
                <a:extLst>
                  <a:ext uri="{0D108BD9-81ED-4DB2-BD59-A6C34878D82A}">
                    <a16:rowId xmlns:a16="http://schemas.microsoft.com/office/drawing/2014/main" val="2776293276"/>
                  </a:ext>
                </a:extLst>
              </a:tr>
              <a:tr h="591683">
                <a:tc>
                  <a:txBody>
                    <a:bodyPr/>
                    <a:lstStyle/>
                    <a:p>
                      <a:pPr algn="ctr"/>
                      <a:r>
                        <a:rPr lang="zh-CN" altLang="en-US" dirty="0"/>
                        <a:t>训练难度</a:t>
                      </a:r>
                    </a:p>
                  </a:txBody>
                  <a:tcPr/>
                </a:tc>
                <a:tc>
                  <a:txBody>
                    <a:bodyPr/>
                    <a:lstStyle/>
                    <a:p>
                      <a:pPr algn="ctr"/>
                      <a:r>
                        <a:rPr lang="zh-CN" altLang="en-US" dirty="0"/>
                        <a:t>高</a:t>
                      </a:r>
                    </a:p>
                  </a:txBody>
                  <a:tcPr/>
                </a:tc>
                <a:tc>
                  <a:txBody>
                    <a:bodyPr/>
                    <a:lstStyle/>
                    <a:p>
                      <a:pPr algn="ctr"/>
                      <a:r>
                        <a:rPr lang="zh-CN" altLang="en-US" dirty="0"/>
                        <a:t>低</a:t>
                      </a:r>
                      <a:endParaRPr lang="en-US" altLang="zh-CN" dirty="0"/>
                    </a:p>
                  </a:txBody>
                  <a:tcPr/>
                </a:tc>
                <a:extLst>
                  <a:ext uri="{0D108BD9-81ED-4DB2-BD59-A6C34878D82A}">
                    <a16:rowId xmlns:a16="http://schemas.microsoft.com/office/drawing/2014/main" val="3960450194"/>
                  </a:ext>
                </a:extLst>
              </a:tr>
              <a:tr h="939559">
                <a:tc>
                  <a:txBody>
                    <a:bodyPr/>
                    <a:lstStyle/>
                    <a:p>
                      <a:pPr algn="ctr"/>
                      <a:r>
                        <a:rPr lang="zh-CN" altLang="en-US" dirty="0"/>
                        <a:t>定位性能</a:t>
                      </a:r>
                    </a:p>
                  </a:txBody>
                  <a:tcPr/>
                </a:tc>
                <a:tc>
                  <a:txBody>
                    <a:bodyPr/>
                    <a:lstStyle/>
                    <a:p>
                      <a:pPr algn="ctr"/>
                      <a:r>
                        <a:rPr lang="zh-CN" altLang="en-US" dirty="0"/>
                        <a:t>人脸数目少时高，随着数目增加明显下降</a:t>
                      </a:r>
                    </a:p>
                  </a:txBody>
                  <a:tcPr/>
                </a:tc>
                <a:tc>
                  <a:txBody>
                    <a:bodyPr/>
                    <a:lstStyle/>
                    <a:p>
                      <a:pPr algn="ctr"/>
                      <a:r>
                        <a:rPr lang="zh-CN" altLang="en-US" dirty="0"/>
                        <a:t>人脸数目较少时和</a:t>
                      </a:r>
                      <a:r>
                        <a:rPr lang="en-US" altLang="zh-CN" dirty="0"/>
                        <a:t>MTCNN</a:t>
                      </a:r>
                      <a:r>
                        <a:rPr lang="zh-CN" altLang="en-US" dirty="0"/>
                        <a:t>相似，但随数目增加性能下降更缓</a:t>
                      </a:r>
                      <a:endParaRPr lang="en-US" altLang="zh-CN" dirty="0"/>
                    </a:p>
                  </a:txBody>
                  <a:tcPr/>
                </a:tc>
                <a:extLst>
                  <a:ext uri="{0D108BD9-81ED-4DB2-BD59-A6C34878D82A}">
                    <a16:rowId xmlns:a16="http://schemas.microsoft.com/office/drawing/2014/main" val="3090181235"/>
                  </a:ext>
                </a:extLst>
              </a:tr>
              <a:tr h="645788">
                <a:tc>
                  <a:txBody>
                    <a:bodyPr/>
                    <a:lstStyle/>
                    <a:p>
                      <a:pPr algn="ctr"/>
                      <a:r>
                        <a:rPr lang="zh-CN" altLang="en-US" dirty="0"/>
                        <a:t>运行速度</a:t>
                      </a:r>
                    </a:p>
                  </a:txBody>
                  <a:tcPr/>
                </a:tc>
                <a:tc>
                  <a:txBody>
                    <a:bodyPr/>
                    <a:lstStyle/>
                    <a:p>
                      <a:pPr algn="ctr"/>
                      <a:r>
                        <a:rPr lang="zh-CN" altLang="en-US" dirty="0"/>
                        <a:t>较慢</a:t>
                      </a:r>
                    </a:p>
                  </a:txBody>
                  <a:tcPr/>
                </a:tc>
                <a:tc>
                  <a:txBody>
                    <a:bodyPr/>
                    <a:lstStyle/>
                    <a:p>
                      <a:pPr algn="ctr"/>
                      <a:r>
                        <a:rPr lang="zh-CN" altLang="en-US" dirty="0"/>
                        <a:t>较快</a:t>
                      </a:r>
                      <a:endParaRPr lang="en-US" altLang="zh-CN" dirty="0"/>
                    </a:p>
                  </a:txBody>
                  <a:tcPr/>
                </a:tc>
                <a:extLst>
                  <a:ext uri="{0D108BD9-81ED-4DB2-BD59-A6C34878D82A}">
                    <a16:rowId xmlns:a16="http://schemas.microsoft.com/office/drawing/2014/main" val="2267144617"/>
                  </a:ext>
                </a:extLst>
              </a:tr>
            </a:tbl>
          </a:graphicData>
        </a:graphic>
      </p:graphicFrame>
      <p:cxnSp>
        <p:nvCxnSpPr>
          <p:cNvPr id="6" name="直接连接符 5">
            <a:extLst>
              <a:ext uri="{FF2B5EF4-FFF2-40B4-BE49-F238E27FC236}">
                <a16:creationId xmlns:a16="http://schemas.microsoft.com/office/drawing/2014/main" id="{DD6C3F7F-3582-4D26-9BA0-DC1654C6AF97}"/>
              </a:ext>
            </a:extLst>
          </p:cNvPr>
          <p:cNvCxnSpPr>
            <a:cxnSpLocks/>
          </p:cNvCxnSpPr>
          <p:nvPr/>
        </p:nvCxnSpPr>
        <p:spPr>
          <a:xfrm>
            <a:off x="1783793" y="1722908"/>
            <a:ext cx="2861033" cy="842333"/>
          </a:xfrm>
          <a:prstGeom prst="line">
            <a:avLst/>
          </a:prstGeom>
          <a:ln>
            <a:solidFill>
              <a:schemeClr val="bg1"/>
            </a:solidFill>
          </a:ln>
        </p:spPr>
        <p:style>
          <a:lnRef idx="1">
            <a:schemeClr val="dk1"/>
          </a:lnRef>
          <a:fillRef idx="0">
            <a:schemeClr val="dk1"/>
          </a:fillRef>
          <a:effectRef idx="0">
            <a:schemeClr val="dk1"/>
          </a:effectRef>
          <a:fontRef idx="minor">
            <a:schemeClr val="tx1"/>
          </a:fontRef>
        </p:style>
      </p:cxnSp>
      <p:sp>
        <p:nvSpPr>
          <p:cNvPr id="8" name="文本框 7">
            <a:extLst>
              <a:ext uri="{FF2B5EF4-FFF2-40B4-BE49-F238E27FC236}">
                <a16:creationId xmlns:a16="http://schemas.microsoft.com/office/drawing/2014/main" id="{C504EC7B-B431-44A8-9878-A785D36685B6}"/>
              </a:ext>
            </a:extLst>
          </p:cNvPr>
          <p:cNvSpPr txBox="1"/>
          <p:nvPr/>
        </p:nvSpPr>
        <p:spPr>
          <a:xfrm>
            <a:off x="3381111" y="1792765"/>
            <a:ext cx="684814" cy="379494"/>
          </a:xfrm>
          <a:prstGeom prst="rect">
            <a:avLst/>
          </a:prstGeom>
          <a:noFill/>
        </p:spPr>
        <p:txBody>
          <a:bodyPr wrap="square" rtlCol="0">
            <a:spAutoFit/>
          </a:bodyPr>
          <a:lstStyle/>
          <a:p>
            <a:r>
              <a:rPr lang="zh-CN" altLang="en-US" b="1" dirty="0">
                <a:solidFill>
                  <a:schemeClr val="bg1"/>
                </a:solidFill>
              </a:rPr>
              <a:t>模型</a:t>
            </a:r>
          </a:p>
        </p:txBody>
      </p:sp>
      <p:sp>
        <p:nvSpPr>
          <p:cNvPr id="9" name="文本框 8">
            <a:extLst>
              <a:ext uri="{FF2B5EF4-FFF2-40B4-BE49-F238E27FC236}">
                <a16:creationId xmlns:a16="http://schemas.microsoft.com/office/drawing/2014/main" id="{427D819F-43FB-4FEB-9015-FD39760E959B}"/>
              </a:ext>
            </a:extLst>
          </p:cNvPr>
          <p:cNvSpPr txBox="1"/>
          <p:nvPr/>
        </p:nvSpPr>
        <p:spPr>
          <a:xfrm>
            <a:off x="2091208" y="2162097"/>
            <a:ext cx="1180762" cy="379494"/>
          </a:xfrm>
          <a:prstGeom prst="rect">
            <a:avLst/>
          </a:prstGeom>
          <a:noFill/>
        </p:spPr>
        <p:txBody>
          <a:bodyPr wrap="square" rtlCol="0">
            <a:spAutoFit/>
          </a:bodyPr>
          <a:lstStyle/>
          <a:p>
            <a:r>
              <a:rPr lang="zh-CN" altLang="en-US" b="1" dirty="0">
                <a:solidFill>
                  <a:schemeClr val="bg1"/>
                </a:solidFill>
              </a:rPr>
              <a:t>评价指标</a:t>
            </a:r>
          </a:p>
        </p:txBody>
      </p:sp>
    </p:spTree>
    <p:extLst>
      <p:ext uri="{BB962C8B-B14F-4D97-AF65-F5344CB8AC3E}">
        <p14:creationId xmlns:p14="http://schemas.microsoft.com/office/powerpoint/2010/main" val="14080856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495" y="447675"/>
            <a:ext cx="5130165" cy="589915"/>
          </a:xfrm>
        </p:spPr>
        <p:txBody>
          <a:bodyPr/>
          <a:lstStyle/>
          <a:p>
            <a:r>
              <a:rPr lang="zh-CN" altLang="en-US" dirty="0">
                <a:latin typeface="华文中宋" panose="02010600040101010101" pitchFamily="2" charset="-122"/>
                <a:ea typeface="华文中宋" panose="02010600040101010101" pitchFamily="2" charset="-122"/>
                <a:sym typeface="+mn-ea"/>
              </a:rPr>
              <a:t>多人脸识别</a:t>
            </a:r>
            <a:r>
              <a:rPr lang="en-US" altLang="zh-CN" dirty="0">
                <a:latin typeface="华文中宋" panose="02010600040101010101" pitchFamily="2" charset="-122"/>
                <a:ea typeface="华文中宋" panose="02010600040101010101" pitchFamily="2" charset="-122"/>
                <a:sym typeface="+mn-ea"/>
              </a:rPr>
              <a:t>——</a:t>
            </a:r>
            <a:r>
              <a:rPr lang="zh-CN" altLang="en-US" dirty="0">
                <a:latin typeface="华文中宋" panose="02010600040101010101" pitchFamily="2" charset="-122"/>
                <a:ea typeface="华文中宋" panose="02010600040101010101" pitchFamily="2" charset="-122"/>
                <a:sym typeface="+mn-ea"/>
              </a:rPr>
              <a:t>人脸识别模块</a:t>
            </a:r>
          </a:p>
        </p:txBody>
      </p:sp>
      <p:graphicFrame>
        <p:nvGraphicFramePr>
          <p:cNvPr id="5" name="表格 4">
            <a:extLst>
              <a:ext uri="{FF2B5EF4-FFF2-40B4-BE49-F238E27FC236}">
                <a16:creationId xmlns:a16="http://schemas.microsoft.com/office/drawing/2014/main" id="{45F7EF04-4B38-4D2A-B421-75F3B660E06D}"/>
              </a:ext>
            </a:extLst>
          </p:cNvPr>
          <p:cNvGraphicFramePr>
            <a:graphicFrameLocks noGrp="1"/>
          </p:cNvGraphicFramePr>
          <p:nvPr>
            <p:extLst>
              <p:ext uri="{D42A27DB-BD31-4B8C-83A1-F6EECF244321}">
                <p14:modId xmlns:p14="http://schemas.microsoft.com/office/powerpoint/2010/main" val="415683842"/>
              </p:ext>
            </p:extLst>
          </p:nvPr>
        </p:nvGraphicFramePr>
        <p:xfrm>
          <a:off x="1952469" y="1571013"/>
          <a:ext cx="8336751" cy="3192747"/>
        </p:xfrm>
        <a:graphic>
          <a:graphicData uri="http://schemas.openxmlformats.org/drawingml/2006/table">
            <a:tbl>
              <a:tblPr firstRow="1" bandRow="1">
                <a:tableStyleId>{5C22544A-7EE6-4342-B048-85BDC9FD1C3A}</a:tableStyleId>
              </a:tblPr>
              <a:tblGrid>
                <a:gridCol w="2778917">
                  <a:extLst>
                    <a:ext uri="{9D8B030D-6E8A-4147-A177-3AD203B41FA5}">
                      <a16:colId xmlns:a16="http://schemas.microsoft.com/office/drawing/2014/main" val="1105921682"/>
                    </a:ext>
                  </a:extLst>
                </a:gridCol>
                <a:gridCol w="2778917">
                  <a:extLst>
                    <a:ext uri="{9D8B030D-6E8A-4147-A177-3AD203B41FA5}">
                      <a16:colId xmlns:a16="http://schemas.microsoft.com/office/drawing/2014/main" val="3002837545"/>
                    </a:ext>
                  </a:extLst>
                </a:gridCol>
                <a:gridCol w="2778917">
                  <a:extLst>
                    <a:ext uri="{9D8B030D-6E8A-4147-A177-3AD203B41FA5}">
                      <a16:colId xmlns:a16="http://schemas.microsoft.com/office/drawing/2014/main" val="2630482589"/>
                    </a:ext>
                  </a:extLst>
                </a:gridCol>
              </a:tblGrid>
              <a:tr h="1240594">
                <a:tc>
                  <a:txBody>
                    <a:bodyPr/>
                    <a:lstStyle/>
                    <a:p>
                      <a:pPr algn="ctr"/>
                      <a:endParaRPr lang="zh-CN" altLang="en-US" dirty="0"/>
                    </a:p>
                  </a:txBody>
                  <a:tcPr/>
                </a:tc>
                <a:tc>
                  <a:txBody>
                    <a:bodyPr/>
                    <a:lstStyle/>
                    <a:p>
                      <a:pPr algn="ctr"/>
                      <a:endParaRPr lang="en-US" altLang="zh-CN" dirty="0"/>
                    </a:p>
                    <a:p>
                      <a:pPr algn="ctr"/>
                      <a:r>
                        <a:rPr lang="en-US" altLang="zh-CN" dirty="0"/>
                        <a:t>VGG Face</a:t>
                      </a:r>
                      <a:endParaRPr lang="zh-CN" altLang="en-US" dirty="0"/>
                    </a:p>
                  </a:txBody>
                  <a:tcPr/>
                </a:tc>
                <a:tc>
                  <a:txBody>
                    <a:bodyPr/>
                    <a:lstStyle/>
                    <a:p>
                      <a:pPr algn="ctr"/>
                      <a:endParaRPr lang="en-US" altLang="zh-CN" dirty="0"/>
                    </a:p>
                    <a:p>
                      <a:pPr algn="ctr"/>
                      <a:r>
                        <a:rPr lang="en-US" altLang="zh-CN" dirty="0"/>
                        <a:t>ArcFace</a:t>
                      </a:r>
                      <a:endParaRPr lang="zh-CN" altLang="en-US" dirty="0"/>
                    </a:p>
                  </a:txBody>
                  <a:tcPr/>
                </a:tc>
                <a:extLst>
                  <a:ext uri="{0D108BD9-81ED-4DB2-BD59-A6C34878D82A}">
                    <a16:rowId xmlns:a16="http://schemas.microsoft.com/office/drawing/2014/main" val="3620223528"/>
                  </a:ext>
                </a:extLst>
              </a:tr>
              <a:tr h="767335">
                <a:tc>
                  <a:txBody>
                    <a:bodyPr/>
                    <a:lstStyle/>
                    <a:p>
                      <a:pPr algn="ctr">
                        <a:lnSpc>
                          <a:spcPct val="150000"/>
                        </a:lnSpc>
                      </a:pPr>
                      <a:r>
                        <a:rPr lang="zh-CN" altLang="en-US" dirty="0"/>
                        <a:t>网络结构</a:t>
                      </a:r>
                    </a:p>
                  </a:txBody>
                  <a:tcPr/>
                </a:tc>
                <a:tc>
                  <a:txBody>
                    <a:bodyPr/>
                    <a:lstStyle/>
                    <a:p>
                      <a:pPr algn="ctr">
                        <a:lnSpc>
                          <a:spcPct val="150000"/>
                        </a:lnSpc>
                      </a:pPr>
                      <a:r>
                        <a:rPr lang="zh-CN" altLang="en-US" dirty="0"/>
                        <a:t>基于</a:t>
                      </a:r>
                      <a:r>
                        <a:rPr lang="en-US" altLang="zh-CN" dirty="0"/>
                        <a:t>VGG</a:t>
                      </a:r>
                    </a:p>
                    <a:p>
                      <a:pPr algn="ctr">
                        <a:lnSpc>
                          <a:spcPct val="150000"/>
                        </a:lnSpc>
                      </a:pPr>
                      <a:r>
                        <a:rPr lang="zh-CN" altLang="en-US" dirty="0"/>
                        <a:t>参数数目庞大</a:t>
                      </a:r>
                    </a:p>
                  </a:txBody>
                  <a:tcPr/>
                </a:tc>
                <a:tc>
                  <a:txBody>
                    <a:bodyPr/>
                    <a:lstStyle/>
                    <a:p>
                      <a:pPr algn="ctr">
                        <a:lnSpc>
                          <a:spcPct val="150000"/>
                        </a:lnSpc>
                      </a:pPr>
                      <a:r>
                        <a:rPr lang="zh-CN" altLang="en-US" dirty="0"/>
                        <a:t>基于</a:t>
                      </a:r>
                      <a:r>
                        <a:rPr lang="en-US" altLang="zh-CN" dirty="0" err="1"/>
                        <a:t>ResNet</a:t>
                      </a:r>
                      <a:endParaRPr lang="en-US" altLang="zh-CN" dirty="0"/>
                    </a:p>
                  </a:txBody>
                  <a:tcPr/>
                </a:tc>
                <a:extLst>
                  <a:ext uri="{0D108BD9-81ED-4DB2-BD59-A6C34878D82A}">
                    <a16:rowId xmlns:a16="http://schemas.microsoft.com/office/drawing/2014/main" val="2776293276"/>
                  </a:ext>
                </a:extLst>
              </a:tr>
              <a:tr h="515914">
                <a:tc>
                  <a:txBody>
                    <a:bodyPr/>
                    <a:lstStyle/>
                    <a:p>
                      <a:pPr algn="ctr"/>
                      <a:r>
                        <a:rPr lang="zh-CN" altLang="en-US" dirty="0"/>
                        <a:t>训练难度</a:t>
                      </a:r>
                    </a:p>
                  </a:txBody>
                  <a:tcPr/>
                </a:tc>
                <a:tc>
                  <a:txBody>
                    <a:bodyPr/>
                    <a:lstStyle/>
                    <a:p>
                      <a:pPr algn="ctr"/>
                      <a:r>
                        <a:rPr lang="zh-CN" altLang="en-US" dirty="0"/>
                        <a:t>高</a:t>
                      </a:r>
                    </a:p>
                  </a:txBody>
                  <a:tcPr/>
                </a:tc>
                <a:tc>
                  <a:txBody>
                    <a:bodyPr/>
                    <a:lstStyle/>
                    <a:p>
                      <a:pPr algn="ctr"/>
                      <a:r>
                        <a:rPr lang="zh-CN" altLang="en-US" dirty="0"/>
                        <a:t>低</a:t>
                      </a:r>
                      <a:endParaRPr lang="en-US" altLang="zh-CN" dirty="0"/>
                    </a:p>
                  </a:txBody>
                  <a:tcPr/>
                </a:tc>
                <a:extLst>
                  <a:ext uri="{0D108BD9-81ED-4DB2-BD59-A6C34878D82A}">
                    <a16:rowId xmlns:a16="http://schemas.microsoft.com/office/drawing/2014/main" val="3960450194"/>
                  </a:ext>
                </a:extLst>
              </a:tr>
              <a:tr h="568829">
                <a:tc>
                  <a:txBody>
                    <a:bodyPr/>
                    <a:lstStyle/>
                    <a:p>
                      <a:pPr algn="ctr"/>
                      <a:r>
                        <a:rPr lang="zh-CN" altLang="en-US" dirty="0"/>
                        <a:t>运行速度</a:t>
                      </a:r>
                    </a:p>
                  </a:txBody>
                  <a:tcPr/>
                </a:tc>
                <a:tc>
                  <a:txBody>
                    <a:bodyPr/>
                    <a:lstStyle/>
                    <a:p>
                      <a:pPr algn="ctr"/>
                      <a:r>
                        <a:rPr lang="zh-CN" altLang="en-US" dirty="0"/>
                        <a:t>较慢</a:t>
                      </a:r>
                    </a:p>
                  </a:txBody>
                  <a:tcPr/>
                </a:tc>
                <a:tc>
                  <a:txBody>
                    <a:bodyPr/>
                    <a:lstStyle/>
                    <a:p>
                      <a:pPr algn="ctr"/>
                      <a:r>
                        <a:rPr lang="zh-CN" altLang="en-US" dirty="0"/>
                        <a:t>较快</a:t>
                      </a:r>
                      <a:endParaRPr lang="en-US" altLang="zh-CN" dirty="0"/>
                    </a:p>
                  </a:txBody>
                  <a:tcPr/>
                </a:tc>
                <a:extLst>
                  <a:ext uri="{0D108BD9-81ED-4DB2-BD59-A6C34878D82A}">
                    <a16:rowId xmlns:a16="http://schemas.microsoft.com/office/drawing/2014/main" val="2267144617"/>
                  </a:ext>
                </a:extLst>
              </a:tr>
            </a:tbl>
          </a:graphicData>
        </a:graphic>
      </p:graphicFrame>
      <p:cxnSp>
        <p:nvCxnSpPr>
          <p:cNvPr id="6" name="直接连接符 5">
            <a:extLst>
              <a:ext uri="{FF2B5EF4-FFF2-40B4-BE49-F238E27FC236}">
                <a16:creationId xmlns:a16="http://schemas.microsoft.com/office/drawing/2014/main" id="{8FC0D9B4-5C0C-4295-913E-C263A56CDE21}"/>
              </a:ext>
            </a:extLst>
          </p:cNvPr>
          <p:cNvCxnSpPr>
            <a:cxnSpLocks/>
          </p:cNvCxnSpPr>
          <p:nvPr/>
        </p:nvCxnSpPr>
        <p:spPr>
          <a:xfrm>
            <a:off x="1952468" y="1581184"/>
            <a:ext cx="2769605" cy="1190574"/>
          </a:xfrm>
          <a:prstGeom prst="line">
            <a:avLst/>
          </a:prstGeom>
          <a:ln>
            <a:solidFill>
              <a:schemeClr val="bg1"/>
            </a:solidFill>
          </a:ln>
        </p:spPr>
        <p:style>
          <a:lnRef idx="1">
            <a:schemeClr val="dk1"/>
          </a:lnRef>
          <a:fillRef idx="0">
            <a:schemeClr val="dk1"/>
          </a:fillRef>
          <a:effectRef idx="0">
            <a:schemeClr val="dk1"/>
          </a:effectRef>
          <a:fontRef idx="minor">
            <a:schemeClr val="tx1"/>
          </a:fontRef>
        </p:style>
      </p:cxnSp>
      <p:sp>
        <p:nvSpPr>
          <p:cNvPr id="7" name="文本框 6">
            <a:extLst>
              <a:ext uri="{FF2B5EF4-FFF2-40B4-BE49-F238E27FC236}">
                <a16:creationId xmlns:a16="http://schemas.microsoft.com/office/drawing/2014/main" id="{9D093809-D174-40CF-A646-C4BE7E26FCD3}"/>
              </a:ext>
            </a:extLst>
          </p:cNvPr>
          <p:cNvSpPr txBox="1"/>
          <p:nvPr/>
        </p:nvSpPr>
        <p:spPr>
          <a:xfrm>
            <a:off x="3887137" y="1794166"/>
            <a:ext cx="662931" cy="369332"/>
          </a:xfrm>
          <a:prstGeom prst="rect">
            <a:avLst/>
          </a:prstGeom>
          <a:noFill/>
        </p:spPr>
        <p:txBody>
          <a:bodyPr wrap="square" rtlCol="0">
            <a:spAutoFit/>
          </a:bodyPr>
          <a:lstStyle/>
          <a:p>
            <a:r>
              <a:rPr lang="zh-CN" altLang="en-US" b="1" dirty="0">
                <a:solidFill>
                  <a:schemeClr val="bg1"/>
                </a:solidFill>
              </a:rPr>
              <a:t>模型</a:t>
            </a:r>
          </a:p>
        </p:txBody>
      </p:sp>
      <p:sp>
        <p:nvSpPr>
          <p:cNvPr id="9" name="文本框 8">
            <a:extLst>
              <a:ext uri="{FF2B5EF4-FFF2-40B4-BE49-F238E27FC236}">
                <a16:creationId xmlns:a16="http://schemas.microsoft.com/office/drawing/2014/main" id="{766BF0C7-D815-4C59-83D6-DFB38E8D110A}"/>
              </a:ext>
            </a:extLst>
          </p:cNvPr>
          <p:cNvSpPr txBox="1"/>
          <p:nvPr/>
        </p:nvSpPr>
        <p:spPr>
          <a:xfrm>
            <a:off x="2277639" y="2250875"/>
            <a:ext cx="1143030" cy="369332"/>
          </a:xfrm>
          <a:prstGeom prst="rect">
            <a:avLst/>
          </a:prstGeom>
          <a:noFill/>
        </p:spPr>
        <p:txBody>
          <a:bodyPr wrap="square" rtlCol="0">
            <a:spAutoFit/>
          </a:bodyPr>
          <a:lstStyle/>
          <a:p>
            <a:r>
              <a:rPr lang="zh-CN" altLang="en-US" b="1" dirty="0">
                <a:solidFill>
                  <a:schemeClr val="bg1"/>
                </a:solidFill>
              </a:rPr>
              <a:t>评价指标</a:t>
            </a:r>
          </a:p>
        </p:txBody>
      </p:sp>
      <p:graphicFrame>
        <p:nvGraphicFramePr>
          <p:cNvPr id="10" name="表格 9">
            <a:extLst>
              <a:ext uri="{FF2B5EF4-FFF2-40B4-BE49-F238E27FC236}">
                <a16:creationId xmlns:a16="http://schemas.microsoft.com/office/drawing/2014/main" id="{93B773D7-615F-4BE5-B4D4-B1062FB39D54}"/>
              </a:ext>
            </a:extLst>
          </p:cNvPr>
          <p:cNvGraphicFramePr>
            <a:graphicFrameLocks noGrp="1"/>
          </p:cNvGraphicFramePr>
          <p:nvPr>
            <p:extLst>
              <p:ext uri="{D42A27DB-BD31-4B8C-83A1-F6EECF244321}">
                <p14:modId xmlns:p14="http://schemas.microsoft.com/office/powerpoint/2010/main" val="936206742"/>
              </p:ext>
            </p:extLst>
          </p:nvPr>
        </p:nvGraphicFramePr>
        <p:xfrm>
          <a:off x="1952468" y="4770488"/>
          <a:ext cx="8336752" cy="594803"/>
        </p:xfrm>
        <a:graphic>
          <a:graphicData uri="http://schemas.openxmlformats.org/drawingml/2006/table">
            <a:tbl>
              <a:tblPr firstRow="1" bandRow="1">
                <a:tableStyleId>{5C22544A-7EE6-4342-B048-85BDC9FD1C3A}</a:tableStyleId>
              </a:tblPr>
              <a:tblGrid>
                <a:gridCol w="2778917">
                  <a:extLst>
                    <a:ext uri="{9D8B030D-6E8A-4147-A177-3AD203B41FA5}">
                      <a16:colId xmlns:a16="http://schemas.microsoft.com/office/drawing/2014/main" val="3485673898"/>
                    </a:ext>
                  </a:extLst>
                </a:gridCol>
                <a:gridCol w="5557835">
                  <a:extLst>
                    <a:ext uri="{9D8B030D-6E8A-4147-A177-3AD203B41FA5}">
                      <a16:colId xmlns:a16="http://schemas.microsoft.com/office/drawing/2014/main" val="1741125013"/>
                    </a:ext>
                  </a:extLst>
                </a:gridCol>
              </a:tblGrid>
              <a:tr h="594803">
                <a:tc>
                  <a:txBody>
                    <a:bodyPr/>
                    <a:lstStyle/>
                    <a:p>
                      <a:pPr marL="0" algn="ctr" defTabSz="914400" rtl="0" eaLnBrk="1" latinLnBrk="0" hangingPunct="1"/>
                      <a:r>
                        <a:rPr lang="zh-CN" altLang="en-US" sz="1800" b="0" kern="1200" dirty="0">
                          <a:solidFill>
                            <a:schemeClr val="dk1"/>
                          </a:solidFill>
                          <a:latin typeface="+mn-lt"/>
                          <a:ea typeface="+mn-ea"/>
                          <a:cs typeface="+mn-cs"/>
                        </a:rPr>
                        <a:t>识别性能</a:t>
                      </a:r>
                    </a:p>
                  </a:txBody>
                  <a:tcPr>
                    <a:solidFill>
                      <a:schemeClr val="accent1">
                        <a:lumMod val="20000"/>
                        <a:lumOff val="80000"/>
                      </a:schemeClr>
                    </a:solidFill>
                  </a:tcPr>
                </a:tc>
                <a:tc>
                  <a:txBody>
                    <a:bodyPr/>
                    <a:lstStyle/>
                    <a:p>
                      <a:pPr marL="0" algn="ctr" defTabSz="914400" rtl="0" eaLnBrk="1" latinLnBrk="0" hangingPunct="1"/>
                      <a:r>
                        <a:rPr lang="zh-CN" altLang="en-US" sz="1800" b="0" kern="1200" dirty="0">
                          <a:solidFill>
                            <a:schemeClr val="dk1"/>
                          </a:solidFill>
                          <a:latin typeface="+mn-lt"/>
                          <a:ea typeface="+mn-ea"/>
                          <a:cs typeface="+mn-cs"/>
                        </a:rPr>
                        <a:t>在当前场景下相似</a:t>
                      </a:r>
                      <a:endParaRPr lang="en-US" altLang="zh-CN" sz="1800" b="0" kern="1200" dirty="0">
                        <a:solidFill>
                          <a:schemeClr val="dk1"/>
                        </a:solidFill>
                        <a:latin typeface="+mn-lt"/>
                        <a:ea typeface="+mn-ea"/>
                        <a:cs typeface="+mn-cs"/>
                      </a:endParaRPr>
                    </a:p>
                  </a:txBody>
                  <a:tcPr>
                    <a:solidFill>
                      <a:schemeClr val="accent1">
                        <a:lumMod val="20000"/>
                        <a:lumOff val="80000"/>
                      </a:schemeClr>
                    </a:solidFill>
                  </a:tcPr>
                </a:tc>
                <a:extLst>
                  <a:ext uri="{0D108BD9-81ED-4DB2-BD59-A6C34878D82A}">
                    <a16:rowId xmlns:a16="http://schemas.microsoft.com/office/drawing/2014/main" val="3620765875"/>
                  </a:ext>
                </a:extLst>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495" y="447675"/>
            <a:ext cx="2661285" cy="589915"/>
          </a:xfrm>
        </p:spPr>
        <p:txBody>
          <a:bodyPr/>
          <a:lstStyle/>
          <a:p>
            <a:r>
              <a:rPr lang="zh-CN" altLang="en-US" dirty="0">
                <a:latin typeface="华文中宋" panose="02010600040101010101" pitchFamily="2" charset="-122"/>
                <a:ea typeface="华文中宋" panose="02010600040101010101" pitchFamily="2" charset="-122"/>
                <a:sym typeface="+mn-ea"/>
              </a:rPr>
              <a:t>综合测试结果</a:t>
            </a:r>
            <a:endParaRPr lang="zh-CN" dirty="0">
              <a:latin typeface="华文中宋" panose="02010600040101010101" pitchFamily="2" charset="-122"/>
              <a:ea typeface="华文中宋" panose="02010600040101010101" pitchFamily="2" charset="-122"/>
            </a:endParaRPr>
          </a:p>
        </p:txBody>
      </p:sp>
      <p:sp>
        <p:nvSpPr>
          <p:cNvPr id="3" name="文本框 2">
            <a:extLst>
              <a:ext uri="{FF2B5EF4-FFF2-40B4-BE49-F238E27FC236}">
                <a16:creationId xmlns:a16="http://schemas.microsoft.com/office/drawing/2014/main" id="{231A2DDA-DFBE-4856-85B3-8DD6F2142B2B}"/>
              </a:ext>
            </a:extLst>
          </p:cNvPr>
          <p:cNvSpPr txBox="1"/>
          <p:nvPr/>
        </p:nvSpPr>
        <p:spPr>
          <a:xfrm>
            <a:off x="238785" y="4523638"/>
            <a:ext cx="11368849" cy="1938992"/>
          </a:xfrm>
          <a:prstGeom prst="rect">
            <a:avLst/>
          </a:prstGeom>
          <a:noFill/>
        </p:spPr>
        <p:txBody>
          <a:bodyPr wrap="square" rtlCol="0">
            <a:spAutoFit/>
          </a:bodyPr>
          <a:lstStyle/>
          <a:p>
            <a:pPr indent="457200">
              <a:lnSpc>
                <a:spcPct val="150000"/>
              </a:lnSpc>
            </a:pPr>
            <a:r>
              <a:rPr lang="zh-CN" altLang="en-US" sz="2000" dirty="0">
                <a:latin typeface="华文中宋" panose="02010600040101010101" pitchFamily="2" charset="-122"/>
                <a:ea typeface="华文中宋" panose="02010600040101010101" pitchFamily="2" charset="-122"/>
              </a:rPr>
              <a:t>测试用显卡为 </a:t>
            </a:r>
            <a:r>
              <a:rPr lang="en-US" altLang="zh-CN" sz="2000" dirty="0">
                <a:latin typeface="华文中宋" panose="02010600040101010101" pitchFamily="2" charset="-122"/>
                <a:ea typeface="华文中宋" panose="02010600040101010101" pitchFamily="2" charset="-122"/>
              </a:rPr>
              <a:t>GTX 1050Ti</a:t>
            </a:r>
          </a:p>
          <a:p>
            <a:pPr indent="457200">
              <a:lnSpc>
                <a:spcPct val="150000"/>
              </a:lnSpc>
            </a:pPr>
            <a:r>
              <a:rPr lang="zh-CN" altLang="en-US" sz="2000" dirty="0">
                <a:latin typeface="华文中宋" panose="02010600040101010101" pitchFamily="2" charset="-122"/>
                <a:ea typeface="华文中宋" panose="02010600040101010101" pitchFamily="2" charset="-122"/>
              </a:rPr>
              <a:t>在实际测试中，保证上传照片清晰、无遮挡的情况下，</a:t>
            </a:r>
            <a:r>
              <a:rPr lang="zh-CN" altLang="en-US" sz="2000" dirty="0">
                <a:solidFill>
                  <a:srgbClr val="FF0000"/>
                </a:solidFill>
                <a:latin typeface="华文中宋" panose="02010600040101010101" pitchFamily="2" charset="-122"/>
                <a:ea typeface="华文中宋" panose="02010600040101010101" pitchFamily="2" charset="-122"/>
              </a:rPr>
              <a:t>准确率、精确率、召回率均达到了</a:t>
            </a:r>
            <a:r>
              <a:rPr lang="en-US" altLang="zh-CN" sz="2000" dirty="0">
                <a:solidFill>
                  <a:srgbClr val="FF0000"/>
                </a:solidFill>
                <a:latin typeface="华文中宋" panose="02010600040101010101" pitchFamily="2" charset="-122"/>
                <a:ea typeface="华文中宋" panose="02010600040101010101" pitchFamily="2" charset="-122"/>
              </a:rPr>
              <a:t>100%</a:t>
            </a:r>
          </a:p>
          <a:p>
            <a:pPr indent="457200">
              <a:lnSpc>
                <a:spcPct val="150000"/>
              </a:lnSpc>
            </a:pPr>
            <a:r>
              <a:rPr lang="zh-CN" altLang="en-US" sz="2000" dirty="0">
                <a:latin typeface="华文中宋" panose="02010600040101010101" pitchFamily="2" charset="-122"/>
                <a:ea typeface="华文中宋" panose="02010600040101010101" pitchFamily="2" charset="-122"/>
              </a:rPr>
              <a:t>由于硬件条件的限制，照片最多支持</a:t>
            </a:r>
            <a:r>
              <a:rPr lang="en-US" altLang="zh-CN" sz="2000" dirty="0">
                <a:latin typeface="华文中宋" panose="02010600040101010101" pitchFamily="2" charset="-122"/>
                <a:ea typeface="华文中宋" panose="02010600040101010101" pitchFamily="2" charset="-122"/>
              </a:rPr>
              <a:t>20</a:t>
            </a:r>
            <a:r>
              <a:rPr lang="zh-CN" altLang="en-US" sz="2000" dirty="0">
                <a:latin typeface="华文中宋" panose="02010600040101010101" pitchFamily="2" charset="-122"/>
                <a:ea typeface="华文中宋" panose="02010600040101010101" pitchFamily="2" charset="-122"/>
              </a:rPr>
              <a:t>人同时识别。因此对于人数更多的情况，我们采用视频输入的方式作为弥补。</a:t>
            </a:r>
            <a:r>
              <a:rPr lang="zh-CN" altLang="en-US" sz="2000" dirty="0">
                <a:solidFill>
                  <a:srgbClr val="FF0000"/>
                </a:solidFill>
                <a:latin typeface="华文中宋" panose="02010600040101010101" pitchFamily="2" charset="-122"/>
                <a:ea typeface="华文中宋" panose="02010600040101010101" pitchFamily="2" charset="-122"/>
              </a:rPr>
              <a:t>如果换用更好的</a:t>
            </a:r>
            <a:r>
              <a:rPr lang="en-US" altLang="zh-CN" sz="2000" dirty="0">
                <a:solidFill>
                  <a:srgbClr val="FF0000"/>
                </a:solidFill>
                <a:latin typeface="华文中宋" panose="02010600040101010101" pitchFamily="2" charset="-122"/>
                <a:ea typeface="华文中宋" panose="02010600040101010101" pitchFamily="2" charset="-122"/>
              </a:rPr>
              <a:t>GPU</a:t>
            </a:r>
            <a:r>
              <a:rPr lang="zh-CN" altLang="en-US" sz="2000" dirty="0">
                <a:solidFill>
                  <a:srgbClr val="FF0000"/>
                </a:solidFill>
                <a:latin typeface="华文中宋" panose="02010600040101010101" pitchFamily="2" charset="-122"/>
                <a:ea typeface="华文中宋" panose="02010600040101010101" pitchFamily="2" charset="-122"/>
              </a:rPr>
              <a:t>将取得更好的效果。</a:t>
            </a:r>
          </a:p>
        </p:txBody>
      </p:sp>
      <p:pic>
        <p:nvPicPr>
          <p:cNvPr id="7" name="图片 6">
            <a:extLst>
              <a:ext uri="{FF2B5EF4-FFF2-40B4-BE49-F238E27FC236}">
                <a16:creationId xmlns:a16="http://schemas.microsoft.com/office/drawing/2014/main" id="{71500B0E-1EA0-4F7F-8D88-6AFCDE47B7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92923" y="1345346"/>
            <a:ext cx="5406153" cy="3053636"/>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hidden="1"/>
          <p:cNvGrpSpPr/>
          <p:nvPr/>
        </p:nvGrpSpPr>
        <p:grpSpPr>
          <a:xfrm>
            <a:off x="0" y="0"/>
            <a:ext cx="12192000" cy="6858000"/>
            <a:chOff x="0" y="0"/>
            <a:chExt cx="19200" cy="10800"/>
          </a:xfrm>
        </p:grpSpPr>
        <p:sp>
          <p:nvSpPr>
            <p:cNvPr id="20" name="矩形 19"/>
            <p:cNvSpPr/>
            <p:nvPr/>
          </p:nvSpPr>
          <p:spPr>
            <a:xfrm>
              <a:off x="0" y="0"/>
              <a:ext cx="19200" cy="10800"/>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矩形 6"/>
            <p:cNvSpPr/>
            <p:nvPr/>
          </p:nvSpPr>
          <p:spPr>
            <a:xfrm>
              <a:off x="15718" y="6891"/>
              <a:ext cx="3482" cy="390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0" y="0"/>
              <a:ext cx="3482" cy="390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270" y="323"/>
              <a:ext cx="18661" cy="10153"/>
            </a:xfrm>
            <a:prstGeom prst="rect">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 name="文本框 12"/>
          <p:cNvSpPr txBox="1"/>
          <p:nvPr/>
        </p:nvSpPr>
        <p:spPr>
          <a:xfrm>
            <a:off x="1983835" y="2572796"/>
            <a:ext cx="2031525" cy="923330"/>
          </a:xfrm>
          <a:prstGeom prst="rect">
            <a:avLst/>
          </a:prstGeom>
          <a:noFill/>
        </p:spPr>
        <p:txBody>
          <a:bodyPr wrap="square" rtlCol="0">
            <a:spAutoFit/>
          </a:bodyPr>
          <a:lstStyle/>
          <a:p>
            <a:pPr algn="dist"/>
            <a:r>
              <a:rPr lang="zh-CN" altLang="en-US" sz="5400" dirty="0">
                <a:latin typeface="华文中宋" panose="02010600040101010101" pitchFamily="2" charset="-122"/>
                <a:ea typeface="华文中宋" panose="02010600040101010101" pitchFamily="2" charset="-122"/>
              </a:rPr>
              <a:t>目录</a:t>
            </a:r>
          </a:p>
        </p:txBody>
      </p:sp>
      <p:sp>
        <p:nvSpPr>
          <p:cNvPr id="15" name="文本框 14"/>
          <p:cNvSpPr txBox="1"/>
          <p:nvPr/>
        </p:nvSpPr>
        <p:spPr>
          <a:xfrm>
            <a:off x="2030487" y="3649308"/>
            <a:ext cx="1984873" cy="369332"/>
          </a:xfrm>
          <a:prstGeom prst="rect">
            <a:avLst/>
          </a:prstGeom>
          <a:noFill/>
        </p:spPr>
        <p:txBody>
          <a:bodyPr wrap="square" rtlCol="0">
            <a:spAutoFit/>
          </a:bodyPr>
          <a:lstStyle/>
          <a:p>
            <a:pPr algn="dist"/>
            <a:r>
              <a:rPr lang="en-US" altLang="zh-CN" dirty="0">
                <a:latin typeface="华文中宋" panose="02010600040101010101" pitchFamily="2" charset="-122"/>
                <a:ea typeface="华文中宋" panose="02010600040101010101" pitchFamily="2" charset="-122"/>
              </a:rPr>
              <a:t>CONTENTS</a:t>
            </a:r>
            <a:endParaRPr lang="zh-CN" altLang="en-US" dirty="0">
              <a:latin typeface="华文中宋" panose="02010600040101010101" pitchFamily="2" charset="-122"/>
              <a:ea typeface="华文中宋" panose="02010600040101010101" pitchFamily="2" charset="-122"/>
            </a:endParaRPr>
          </a:p>
        </p:txBody>
      </p:sp>
      <p:grpSp>
        <p:nvGrpSpPr>
          <p:cNvPr id="2" name="组合 1">
            <a:extLst>
              <a:ext uri="{FF2B5EF4-FFF2-40B4-BE49-F238E27FC236}">
                <a16:creationId xmlns:a16="http://schemas.microsoft.com/office/drawing/2014/main" id="{B6510525-E7E4-4A07-A9D4-FEF7396E18E5}"/>
              </a:ext>
            </a:extLst>
          </p:cNvPr>
          <p:cNvGrpSpPr/>
          <p:nvPr/>
        </p:nvGrpSpPr>
        <p:grpSpPr>
          <a:xfrm>
            <a:off x="6280522" y="1384384"/>
            <a:ext cx="2740660" cy="2991401"/>
            <a:chOff x="5952490" y="1044611"/>
            <a:chExt cx="2740660" cy="2991401"/>
          </a:xfrm>
        </p:grpSpPr>
        <p:sp>
          <p:nvSpPr>
            <p:cNvPr id="29" name="文本框 28"/>
            <p:cNvSpPr txBox="1"/>
            <p:nvPr/>
          </p:nvSpPr>
          <p:spPr>
            <a:xfrm>
              <a:off x="6785610" y="2735563"/>
              <a:ext cx="1907540" cy="460375"/>
            </a:xfrm>
            <a:prstGeom prst="rect">
              <a:avLst/>
            </a:prstGeom>
            <a:noFill/>
          </p:spPr>
          <p:txBody>
            <a:bodyPr wrap="square" rtlCol="0">
              <a:spAutoFit/>
            </a:bodyPr>
            <a:lstStyle/>
            <a:p>
              <a:r>
                <a:rPr lang="zh-CN" altLang="en-US" sz="2400" dirty="0">
                  <a:latin typeface="华文中宋" panose="02010600040101010101" pitchFamily="2" charset="-122"/>
                  <a:ea typeface="华文中宋" panose="02010600040101010101" pitchFamily="2" charset="-122"/>
                </a:rPr>
                <a:t>创新之处</a:t>
              </a:r>
            </a:p>
          </p:txBody>
        </p:sp>
        <p:sp>
          <p:nvSpPr>
            <p:cNvPr id="22" name="矩形 21"/>
            <p:cNvSpPr/>
            <p:nvPr/>
          </p:nvSpPr>
          <p:spPr>
            <a:xfrm>
              <a:off x="5952490" y="1044611"/>
              <a:ext cx="469900" cy="4699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latin typeface="华文中宋" panose="02010600040101010101" pitchFamily="2" charset="-122"/>
                  <a:ea typeface="华文中宋" panose="02010600040101010101" pitchFamily="2" charset="-122"/>
                </a:rPr>
                <a:t>1</a:t>
              </a:r>
            </a:p>
          </p:txBody>
        </p:sp>
        <p:sp>
          <p:nvSpPr>
            <p:cNvPr id="23" name="矩形 22"/>
            <p:cNvSpPr/>
            <p:nvPr/>
          </p:nvSpPr>
          <p:spPr>
            <a:xfrm>
              <a:off x="5952490" y="1889463"/>
              <a:ext cx="469900" cy="4699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latin typeface="华文中宋" panose="02010600040101010101" pitchFamily="2" charset="-122"/>
                  <a:ea typeface="华文中宋" panose="02010600040101010101" pitchFamily="2" charset="-122"/>
                </a:rPr>
                <a:t>2</a:t>
              </a:r>
            </a:p>
          </p:txBody>
        </p:sp>
        <p:sp>
          <p:nvSpPr>
            <p:cNvPr id="24" name="矩形 23"/>
            <p:cNvSpPr/>
            <p:nvPr/>
          </p:nvSpPr>
          <p:spPr>
            <a:xfrm>
              <a:off x="5952490" y="2735563"/>
              <a:ext cx="469900" cy="4699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latin typeface="华文中宋" panose="02010600040101010101" pitchFamily="2" charset="-122"/>
                  <a:ea typeface="华文中宋" panose="02010600040101010101" pitchFamily="2" charset="-122"/>
                </a:rPr>
                <a:t>3</a:t>
              </a:r>
            </a:p>
          </p:txBody>
        </p:sp>
        <p:sp>
          <p:nvSpPr>
            <p:cNvPr id="25" name="矩形 24"/>
            <p:cNvSpPr/>
            <p:nvPr/>
          </p:nvSpPr>
          <p:spPr>
            <a:xfrm>
              <a:off x="5955402" y="3566112"/>
              <a:ext cx="469900" cy="4699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latin typeface="华文中宋" panose="02010600040101010101" pitchFamily="2" charset="-122"/>
                  <a:ea typeface="华文中宋" panose="02010600040101010101" pitchFamily="2" charset="-122"/>
                </a:rPr>
                <a:t>4</a:t>
              </a:r>
            </a:p>
          </p:txBody>
        </p:sp>
        <p:sp>
          <p:nvSpPr>
            <p:cNvPr id="27" name="文本框 26"/>
            <p:cNvSpPr txBox="1"/>
            <p:nvPr/>
          </p:nvSpPr>
          <p:spPr>
            <a:xfrm>
              <a:off x="6785610" y="1876128"/>
              <a:ext cx="1907540" cy="460375"/>
            </a:xfrm>
            <a:prstGeom prst="rect">
              <a:avLst/>
            </a:prstGeom>
            <a:noFill/>
          </p:spPr>
          <p:txBody>
            <a:bodyPr wrap="square" rtlCol="0">
              <a:spAutoFit/>
            </a:bodyPr>
            <a:lstStyle/>
            <a:p>
              <a:r>
                <a:rPr lang="zh-CN" altLang="en-US" sz="2400" dirty="0">
                  <a:latin typeface="华文中宋" panose="02010600040101010101" pitchFamily="2" charset="-122"/>
                  <a:ea typeface="华文中宋" panose="02010600040101010101" pitchFamily="2" charset="-122"/>
                </a:rPr>
                <a:t>作品概述</a:t>
              </a:r>
            </a:p>
          </p:txBody>
        </p:sp>
        <p:sp>
          <p:nvSpPr>
            <p:cNvPr id="28" name="文本框 27"/>
            <p:cNvSpPr txBox="1"/>
            <p:nvPr/>
          </p:nvSpPr>
          <p:spPr>
            <a:xfrm>
              <a:off x="6785610" y="3572771"/>
              <a:ext cx="1907540" cy="461665"/>
            </a:xfrm>
            <a:prstGeom prst="rect">
              <a:avLst/>
            </a:prstGeom>
            <a:noFill/>
          </p:spPr>
          <p:txBody>
            <a:bodyPr wrap="square" rtlCol="0">
              <a:spAutoFit/>
            </a:bodyPr>
            <a:lstStyle/>
            <a:p>
              <a:r>
                <a:rPr lang="zh-CN" altLang="en-US" sz="2400" dirty="0">
                  <a:latin typeface="华文中宋" panose="02010600040101010101" pitchFamily="2" charset="-122"/>
                  <a:ea typeface="华文中宋" panose="02010600040101010101" pitchFamily="2" charset="-122"/>
                </a:rPr>
                <a:t>核心技术</a:t>
              </a:r>
            </a:p>
          </p:txBody>
        </p:sp>
        <p:sp>
          <p:nvSpPr>
            <p:cNvPr id="3" name="文本框 2"/>
            <p:cNvSpPr txBox="1"/>
            <p:nvPr/>
          </p:nvSpPr>
          <p:spPr>
            <a:xfrm>
              <a:off x="6785610" y="1044611"/>
              <a:ext cx="1907540" cy="460375"/>
            </a:xfrm>
            <a:prstGeom prst="rect">
              <a:avLst/>
            </a:prstGeom>
            <a:noFill/>
          </p:spPr>
          <p:txBody>
            <a:bodyPr wrap="square" rtlCol="0">
              <a:spAutoFit/>
            </a:bodyPr>
            <a:lstStyle/>
            <a:p>
              <a:r>
                <a:rPr lang="zh-CN" altLang="en-US" sz="2400" dirty="0">
                  <a:latin typeface="华文中宋" panose="02010600040101010101" pitchFamily="2" charset="-122"/>
                  <a:ea typeface="华文中宋" panose="02010600040101010101" pitchFamily="2" charset="-122"/>
                </a:rPr>
                <a:t>项目背景</a:t>
              </a:r>
            </a:p>
          </p:txBody>
        </p:sp>
      </p:grpSp>
      <p:sp>
        <p:nvSpPr>
          <p:cNvPr id="21" name="矩形 20">
            <a:extLst>
              <a:ext uri="{FF2B5EF4-FFF2-40B4-BE49-F238E27FC236}">
                <a16:creationId xmlns:a16="http://schemas.microsoft.com/office/drawing/2014/main" id="{85CD479F-BDF6-4A23-BFB4-96BC690EC34D}"/>
              </a:ext>
            </a:extLst>
          </p:cNvPr>
          <p:cNvSpPr/>
          <p:nvPr/>
        </p:nvSpPr>
        <p:spPr>
          <a:xfrm>
            <a:off x="6280522" y="4752206"/>
            <a:ext cx="469900" cy="4699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华文中宋" panose="02010600040101010101" pitchFamily="2" charset="-122"/>
                <a:ea typeface="华文中宋" panose="02010600040101010101" pitchFamily="2" charset="-122"/>
              </a:rPr>
              <a:t>5</a:t>
            </a:r>
          </a:p>
        </p:txBody>
      </p:sp>
      <p:sp>
        <p:nvSpPr>
          <p:cNvPr id="26" name="文本框 25">
            <a:extLst>
              <a:ext uri="{FF2B5EF4-FFF2-40B4-BE49-F238E27FC236}">
                <a16:creationId xmlns:a16="http://schemas.microsoft.com/office/drawing/2014/main" id="{1ACCCCCF-FA7A-4B8C-89B3-EBAD4BC9536C}"/>
              </a:ext>
            </a:extLst>
          </p:cNvPr>
          <p:cNvSpPr txBox="1"/>
          <p:nvPr/>
        </p:nvSpPr>
        <p:spPr>
          <a:xfrm>
            <a:off x="7110727" y="4736434"/>
            <a:ext cx="1765031" cy="461665"/>
          </a:xfrm>
          <a:prstGeom prst="rect">
            <a:avLst/>
          </a:prstGeom>
          <a:noFill/>
        </p:spPr>
        <p:txBody>
          <a:bodyPr wrap="square" rtlCol="0">
            <a:spAutoFit/>
          </a:bodyPr>
          <a:lstStyle/>
          <a:p>
            <a:r>
              <a:rPr lang="zh-CN" altLang="en-US" sz="2400" dirty="0">
                <a:latin typeface="华文中宋" panose="02010600040101010101" pitchFamily="2" charset="-122"/>
                <a:ea typeface="华文中宋" panose="02010600040101010101" pitchFamily="2" charset="-122"/>
              </a:rPr>
              <a:t>未来展望</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494" y="447675"/>
            <a:ext cx="4900661" cy="589915"/>
          </a:xfrm>
        </p:spPr>
        <p:txBody>
          <a:bodyPr/>
          <a:lstStyle/>
          <a:p>
            <a:r>
              <a:rPr lang="zh-CN" altLang="en-US" dirty="0">
                <a:latin typeface="华文中宋" panose="02010600040101010101" pitchFamily="2" charset="-122"/>
                <a:ea typeface="华文中宋" panose="02010600040101010101" pitchFamily="2" charset="-122"/>
              </a:rPr>
              <a:t>访问控制</a:t>
            </a:r>
            <a:r>
              <a:rPr lang="en-US" altLang="zh-CN" dirty="0">
                <a:latin typeface="华文中宋" panose="02010600040101010101" pitchFamily="2" charset="-122"/>
                <a:ea typeface="华文中宋" panose="02010600040101010101" pitchFamily="2" charset="-122"/>
              </a:rPr>
              <a:t>——RBAC</a:t>
            </a:r>
            <a:r>
              <a:rPr lang="zh-CN" altLang="en-US" dirty="0">
                <a:latin typeface="华文中宋" panose="02010600040101010101" pitchFamily="2" charset="-122"/>
                <a:ea typeface="华文中宋" panose="02010600040101010101" pitchFamily="2" charset="-122"/>
              </a:rPr>
              <a:t>模型</a:t>
            </a:r>
          </a:p>
        </p:txBody>
      </p:sp>
      <p:pic>
        <p:nvPicPr>
          <p:cNvPr id="3" name="图片 2"/>
          <p:cNvPicPr/>
          <p:nvPr/>
        </p:nvPicPr>
        <p:blipFill>
          <a:blip r:embed="rId3">
            <a:extLst>
              <a:ext uri="{28A0092B-C50C-407E-A947-70E740481C1C}">
                <a14:useLocalDpi xmlns:a14="http://schemas.microsoft.com/office/drawing/2010/main" val="0"/>
              </a:ext>
            </a:extLst>
          </a:blip>
          <a:stretch>
            <a:fillRect/>
          </a:stretch>
        </p:blipFill>
        <p:spPr>
          <a:xfrm>
            <a:off x="2679732" y="1217626"/>
            <a:ext cx="6769069" cy="5242167"/>
          </a:xfrm>
          <a:prstGeom prst="rect">
            <a:avLst/>
          </a:prstGeom>
        </p:spPr>
      </p:pic>
      <p:sp>
        <p:nvSpPr>
          <p:cNvPr id="5" name="矩形 4">
            <a:extLst>
              <a:ext uri="{FF2B5EF4-FFF2-40B4-BE49-F238E27FC236}">
                <a16:creationId xmlns:a16="http://schemas.microsoft.com/office/drawing/2014/main" id="{FB90B3DA-15D0-4655-9EC1-99DC7CC48F97}"/>
              </a:ext>
            </a:extLst>
          </p:cNvPr>
          <p:cNvSpPr/>
          <p:nvPr/>
        </p:nvSpPr>
        <p:spPr>
          <a:xfrm>
            <a:off x="6631391" y="575925"/>
            <a:ext cx="4296112" cy="461665"/>
          </a:xfrm>
          <a:prstGeom prst="rect">
            <a:avLst/>
          </a:prstGeom>
        </p:spPr>
        <p:txBody>
          <a:bodyPr wrap="none">
            <a:spAutoFit/>
          </a:bodyPr>
          <a:lstStyle/>
          <a:p>
            <a:r>
              <a:rPr lang="en-US" altLang="zh-CN" sz="2400" b="1" dirty="0">
                <a:solidFill>
                  <a:srgbClr val="111111"/>
                </a:solidFill>
                <a:latin typeface="Microsoft YaHei" panose="020B0503020204020204" pitchFamily="34" charset="-122"/>
                <a:ea typeface="Microsoft YaHei" panose="020B0503020204020204" pitchFamily="34" charset="-122"/>
              </a:rPr>
              <a:t>Role-Based Access Control</a:t>
            </a:r>
            <a:endParaRPr lang="zh-CN" altLang="en-US" sz="2400" dirty="0"/>
          </a:p>
        </p:txBody>
      </p:sp>
    </p:spTree>
    <p:extLst>
      <p:ext uri="{BB962C8B-B14F-4D97-AF65-F5344CB8AC3E}">
        <p14:creationId xmlns:p14="http://schemas.microsoft.com/office/powerpoint/2010/main" val="30955988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493" y="447675"/>
            <a:ext cx="5644581" cy="589915"/>
          </a:xfrm>
        </p:spPr>
        <p:txBody>
          <a:bodyPr/>
          <a:lstStyle/>
          <a:p>
            <a:r>
              <a:rPr lang="zh-CN" altLang="en-US" dirty="0">
                <a:latin typeface="华文中宋" panose="02010600040101010101" pitchFamily="2" charset="-122"/>
                <a:ea typeface="华文中宋" panose="02010600040101010101" pitchFamily="2" charset="-122"/>
              </a:rPr>
              <a:t>访问控制</a:t>
            </a:r>
            <a:r>
              <a:rPr lang="en-US" altLang="zh-CN" dirty="0">
                <a:latin typeface="华文中宋" panose="02010600040101010101" pitchFamily="2" charset="-122"/>
                <a:ea typeface="华文中宋" panose="02010600040101010101" pitchFamily="2" charset="-122"/>
              </a:rPr>
              <a:t>——</a:t>
            </a:r>
            <a:r>
              <a:rPr lang="zh-CN" altLang="en-US" dirty="0">
                <a:latin typeface="华文中宋" panose="02010600040101010101" pitchFamily="2" charset="-122"/>
                <a:ea typeface="华文中宋" panose="02010600040101010101" pitchFamily="2" charset="-122"/>
              </a:rPr>
              <a:t>基于</a:t>
            </a:r>
            <a:r>
              <a:rPr lang="en-US" altLang="zh-CN" dirty="0">
                <a:latin typeface="华文中宋" panose="02010600040101010101" pitchFamily="2" charset="-122"/>
                <a:ea typeface="华文中宋" panose="02010600040101010101" pitchFamily="2" charset="-122"/>
              </a:rPr>
              <a:t>JWT</a:t>
            </a:r>
            <a:r>
              <a:rPr lang="zh-CN" altLang="en-US" dirty="0">
                <a:latin typeface="华文中宋" panose="02010600040101010101" pitchFamily="2" charset="-122"/>
                <a:ea typeface="华文中宋" panose="02010600040101010101" pitchFamily="2" charset="-122"/>
              </a:rPr>
              <a:t>来鉴别用户</a:t>
            </a:r>
          </a:p>
        </p:txBody>
      </p:sp>
      <p:sp>
        <p:nvSpPr>
          <p:cNvPr id="7" name="文本框 6">
            <a:extLst>
              <a:ext uri="{FF2B5EF4-FFF2-40B4-BE49-F238E27FC236}">
                <a16:creationId xmlns:a16="http://schemas.microsoft.com/office/drawing/2014/main" id="{7C573FC7-9AA0-456B-B348-CD4DC003B5BD}"/>
              </a:ext>
            </a:extLst>
          </p:cNvPr>
          <p:cNvSpPr txBox="1"/>
          <p:nvPr/>
        </p:nvSpPr>
        <p:spPr>
          <a:xfrm>
            <a:off x="531492" y="1406613"/>
            <a:ext cx="2388095" cy="461665"/>
          </a:xfrm>
          <a:prstGeom prst="rect">
            <a:avLst/>
          </a:prstGeom>
          <a:noFill/>
        </p:spPr>
        <p:txBody>
          <a:bodyPr wrap="square" rtlCol="0">
            <a:spAutoFit/>
          </a:bodyPr>
          <a:lstStyle/>
          <a:p>
            <a:r>
              <a:rPr lang="zh-CN" altLang="en-US" sz="2400" b="1" dirty="0">
                <a:latin typeface="华文中宋" panose="02010600040101010101" pitchFamily="2" charset="-122"/>
                <a:ea typeface="华文中宋" panose="02010600040101010101" pitchFamily="2" charset="-122"/>
              </a:rPr>
              <a:t>组成部分</a:t>
            </a:r>
          </a:p>
        </p:txBody>
      </p:sp>
      <p:sp>
        <p:nvSpPr>
          <p:cNvPr id="8" name="文本框 7">
            <a:extLst>
              <a:ext uri="{FF2B5EF4-FFF2-40B4-BE49-F238E27FC236}">
                <a16:creationId xmlns:a16="http://schemas.microsoft.com/office/drawing/2014/main" id="{5BB1DCAE-D374-404B-80BD-6368B36F1D25}"/>
              </a:ext>
            </a:extLst>
          </p:cNvPr>
          <p:cNvSpPr txBox="1"/>
          <p:nvPr/>
        </p:nvSpPr>
        <p:spPr>
          <a:xfrm>
            <a:off x="531492" y="2500396"/>
            <a:ext cx="4502146" cy="2862322"/>
          </a:xfrm>
          <a:prstGeom prst="rect">
            <a:avLst/>
          </a:prstGeom>
          <a:noFill/>
        </p:spPr>
        <p:txBody>
          <a:bodyPr wrap="square" rtlCol="0">
            <a:spAutoFit/>
          </a:bodyPr>
          <a:lstStyle/>
          <a:p>
            <a:pPr>
              <a:lnSpc>
                <a:spcPct val="150000"/>
              </a:lnSpc>
            </a:pPr>
            <a:r>
              <a:rPr lang="en-US" altLang="zh-CN" dirty="0">
                <a:latin typeface="华文中宋" panose="02010600040101010101" pitchFamily="2" charset="-122"/>
                <a:ea typeface="华文中宋" panose="02010600040101010101" pitchFamily="2" charset="-122"/>
              </a:rPr>
              <a:t>1. Header :  </a:t>
            </a:r>
            <a:r>
              <a:rPr lang="zh-CN" altLang="zh-CN" dirty="0">
                <a:latin typeface="华文中宋" panose="02010600040101010101" pitchFamily="2" charset="-122"/>
                <a:ea typeface="华文中宋" panose="02010600040101010101" pitchFamily="2" charset="-122"/>
              </a:rPr>
              <a:t>描述</a:t>
            </a:r>
            <a:r>
              <a:rPr lang="en-US" altLang="zh-CN" dirty="0">
                <a:latin typeface="华文中宋" panose="02010600040101010101" pitchFamily="2" charset="-122"/>
                <a:ea typeface="华文中宋" panose="02010600040101010101" pitchFamily="2" charset="-122"/>
              </a:rPr>
              <a:t> JWT </a:t>
            </a:r>
            <a:r>
              <a:rPr lang="zh-CN" altLang="zh-CN" dirty="0">
                <a:latin typeface="华文中宋" panose="02010600040101010101" pitchFamily="2" charset="-122"/>
                <a:ea typeface="华文中宋" panose="02010600040101010101" pitchFamily="2" charset="-122"/>
              </a:rPr>
              <a:t>的元数据</a:t>
            </a:r>
            <a:r>
              <a:rPr lang="en-US" altLang="zh-CN" dirty="0">
                <a:latin typeface="华文中宋" panose="02010600040101010101" pitchFamily="2" charset="-122"/>
                <a:ea typeface="华文中宋" panose="02010600040101010101" pitchFamily="2" charset="-122"/>
              </a:rPr>
              <a:t>, </a:t>
            </a:r>
            <a:r>
              <a:rPr lang="zh-CN" altLang="zh-CN" dirty="0">
                <a:latin typeface="华文中宋" panose="02010600040101010101" pitchFamily="2" charset="-122"/>
                <a:ea typeface="华文中宋" panose="02010600040101010101" pitchFamily="2" charset="-122"/>
              </a:rPr>
              <a:t>定义了生成签名的算法</a:t>
            </a:r>
          </a:p>
          <a:p>
            <a:pPr>
              <a:lnSpc>
                <a:spcPct val="150000"/>
              </a:lnSpc>
            </a:pPr>
            <a:r>
              <a:rPr lang="en-US" altLang="zh-CN" dirty="0">
                <a:latin typeface="华文中宋" panose="02010600040101010101" pitchFamily="2" charset="-122"/>
                <a:ea typeface="华文中宋" panose="02010600040101010101" pitchFamily="2" charset="-122"/>
              </a:rPr>
              <a:t>2. Payload:  </a:t>
            </a:r>
            <a:r>
              <a:rPr lang="zh-CN" altLang="zh-CN" dirty="0">
                <a:latin typeface="华文中宋" panose="02010600040101010101" pitchFamily="2" charset="-122"/>
                <a:ea typeface="华文中宋" panose="02010600040101010101" pitchFamily="2" charset="-122"/>
              </a:rPr>
              <a:t>存放实际需要传递的数据</a:t>
            </a:r>
          </a:p>
          <a:p>
            <a:pPr>
              <a:lnSpc>
                <a:spcPct val="150000"/>
              </a:lnSpc>
            </a:pPr>
            <a:r>
              <a:rPr lang="en-US" altLang="zh-CN" dirty="0">
                <a:latin typeface="华文中宋" panose="02010600040101010101" pitchFamily="2" charset="-122"/>
                <a:ea typeface="华文中宋" panose="02010600040101010101" pitchFamily="2" charset="-122"/>
              </a:rPr>
              <a:t>3. Signature:  </a:t>
            </a:r>
            <a:r>
              <a:rPr lang="zh-CN" altLang="en-US" dirty="0">
                <a:latin typeface="华文中宋" panose="02010600040101010101" pitchFamily="2" charset="-122"/>
                <a:ea typeface="华文中宋" panose="02010600040101010101" pitchFamily="2" charset="-122"/>
              </a:rPr>
              <a:t>对</a:t>
            </a:r>
            <a:r>
              <a:rPr lang="en-US" altLang="zh-CN" dirty="0">
                <a:latin typeface="华文中宋" panose="02010600040101010101" pitchFamily="2" charset="-122"/>
                <a:ea typeface="华文中宋" panose="02010600040101010101" pitchFamily="2" charset="-122"/>
              </a:rPr>
              <a:t>Payload</a:t>
            </a:r>
            <a:r>
              <a:rPr lang="zh-CN" altLang="zh-CN" dirty="0">
                <a:latin typeface="华文中宋" panose="02010600040101010101" pitchFamily="2" charset="-122"/>
                <a:ea typeface="华文中宋" panose="02010600040101010101" pitchFamily="2" charset="-122"/>
              </a:rPr>
              <a:t>、</a:t>
            </a:r>
            <a:r>
              <a:rPr lang="en-US" altLang="zh-CN" dirty="0">
                <a:latin typeface="华文中宋" panose="02010600040101010101" pitchFamily="2" charset="-122"/>
                <a:ea typeface="华文中宋" panose="02010600040101010101" pitchFamily="2" charset="-122"/>
              </a:rPr>
              <a:t>Header</a:t>
            </a:r>
            <a:r>
              <a:rPr lang="zh-CN" altLang="zh-CN" dirty="0">
                <a:latin typeface="华文中宋" panose="02010600040101010101" pitchFamily="2" charset="-122"/>
                <a:ea typeface="华文中宋" panose="02010600040101010101" pitchFamily="2" charset="-122"/>
              </a:rPr>
              <a:t>和一个密钥</a:t>
            </a:r>
            <a:r>
              <a:rPr lang="en-US" altLang="zh-CN" dirty="0">
                <a:latin typeface="华文中宋" panose="02010600040101010101" pitchFamily="2" charset="-122"/>
                <a:ea typeface="华文中宋" panose="02010600040101010101" pitchFamily="2" charset="-122"/>
              </a:rPr>
              <a:t>(secret)</a:t>
            </a:r>
            <a:r>
              <a:rPr lang="zh-CN" altLang="zh-CN" dirty="0">
                <a:latin typeface="华文中宋" panose="02010600040101010101" pitchFamily="2" charset="-122"/>
                <a:ea typeface="华文中宋" panose="02010600040101010101" pitchFamily="2" charset="-122"/>
              </a:rPr>
              <a:t>使用</a:t>
            </a:r>
            <a:r>
              <a:rPr lang="en-US" altLang="zh-CN" dirty="0">
                <a:latin typeface="华文中宋" panose="02010600040101010101" pitchFamily="2" charset="-122"/>
                <a:ea typeface="华文中宋" panose="02010600040101010101" pitchFamily="2" charset="-122"/>
              </a:rPr>
              <a:t> Header </a:t>
            </a:r>
            <a:r>
              <a:rPr lang="zh-CN" altLang="zh-CN" dirty="0">
                <a:latin typeface="华文中宋" panose="02010600040101010101" pitchFamily="2" charset="-122"/>
                <a:ea typeface="华文中宋" panose="02010600040101010101" pitchFamily="2" charset="-122"/>
              </a:rPr>
              <a:t>里面指定的算法生成</a:t>
            </a:r>
            <a:r>
              <a:rPr lang="zh-CN" altLang="en-US" dirty="0">
                <a:latin typeface="华文中宋" panose="02010600040101010101" pitchFamily="2" charset="-122"/>
                <a:ea typeface="华文中宋" panose="02010600040101010101" pitchFamily="2" charset="-122"/>
              </a:rPr>
              <a:t>签名</a:t>
            </a:r>
            <a:endParaRPr lang="zh-CN" altLang="zh-CN" dirty="0">
              <a:latin typeface="华文中宋" panose="02010600040101010101" pitchFamily="2" charset="-122"/>
              <a:ea typeface="华文中宋" panose="02010600040101010101" pitchFamily="2" charset="-122"/>
            </a:endParaRPr>
          </a:p>
          <a:p>
            <a:endParaRPr lang="zh-CN" altLang="en-US" dirty="0">
              <a:latin typeface="华文中宋" panose="02010600040101010101" pitchFamily="2" charset="-122"/>
              <a:ea typeface="华文中宋" panose="02010600040101010101" pitchFamily="2" charset="-122"/>
            </a:endParaRPr>
          </a:p>
        </p:txBody>
      </p:sp>
      <p:pic>
        <p:nvPicPr>
          <p:cNvPr id="14" name="图片 13" descr="Token Based Authentication flow">
            <a:extLst>
              <a:ext uri="{FF2B5EF4-FFF2-40B4-BE49-F238E27FC236}">
                <a16:creationId xmlns:a16="http://schemas.microsoft.com/office/drawing/2014/main" id="{A381B0D6-F5C8-49D1-9BA6-67BE9F6FFF48}"/>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5033638" y="2237299"/>
            <a:ext cx="6874499" cy="4173026"/>
          </a:xfrm>
          <a:prstGeom prst="rect">
            <a:avLst/>
          </a:prstGeom>
          <a:noFill/>
          <a:ln>
            <a:noFill/>
          </a:ln>
        </p:spPr>
      </p:pic>
      <p:sp>
        <p:nvSpPr>
          <p:cNvPr id="15" name="文本框 14">
            <a:extLst>
              <a:ext uri="{FF2B5EF4-FFF2-40B4-BE49-F238E27FC236}">
                <a16:creationId xmlns:a16="http://schemas.microsoft.com/office/drawing/2014/main" id="{011528F8-0A1F-45CD-8580-A3FD4151CB5A}"/>
              </a:ext>
            </a:extLst>
          </p:cNvPr>
          <p:cNvSpPr txBox="1"/>
          <p:nvPr/>
        </p:nvSpPr>
        <p:spPr>
          <a:xfrm>
            <a:off x="5125153" y="1406612"/>
            <a:ext cx="2388095" cy="461665"/>
          </a:xfrm>
          <a:prstGeom prst="rect">
            <a:avLst/>
          </a:prstGeom>
          <a:noFill/>
        </p:spPr>
        <p:txBody>
          <a:bodyPr wrap="square" rtlCol="0">
            <a:spAutoFit/>
          </a:bodyPr>
          <a:lstStyle/>
          <a:p>
            <a:r>
              <a:rPr lang="zh-CN" altLang="en-US" sz="2400" b="1" dirty="0">
                <a:latin typeface="华文中宋" panose="02010600040101010101" pitchFamily="2" charset="-122"/>
                <a:ea typeface="华文中宋" panose="02010600040101010101" pitchFamily="2" charset="-122"/>
              </a:rPr>
              <a:t>鉴别流程</a:t>
            </a:r>
          </a:p>
        </p:txBody>
      </p:sp>
    </p:spTree>
    <p:extLst>
      <p:ext uri="{BB962C8B-B14F-4D97-AF65-F5344CB8AC3E}">
        <p14:creationId xmlns:p14="http://schemas.microsoft.com/office/powerpoint/2010/main" val="42176281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494" y="447675"/>
            <a:ext cx="3830299" cy="589915"/>
          </a:xfrm>
        </p:spPr>
        <p:txBody>
          <a:bodyPr/>
          <a:lstStyle/>
          <a:p>
            <a:r>
              <a:rPr lang="zh-CN" altLang="en-US"/>
              <a:t>数据传输</a:t>
            </a:r>
            <a:r>
              <a:rPr lang="en-US" altLang="zh-CN">
                <a:latin typeface="华文中宋" panose="02010600040101010101" pitchFamily="2" charset="-122"/>
                <a:ea typeface="华文中宋" panose="02010600040101010101" pitchFamily="2" charset="-122"/>
              </a:rPr>
              <a:t>——</a:t>
            </a:r>
            <a:r>
              <a:rPr lang="zh-CN" altLang="en-US">
                <a:latin typeface="华文中宋" panose="02010600040101010101" pitchFamily="2" charset="-122"/>
                <a:ea typeface="华文中宋" panose="02010600040101010101" pitchFamily="2" charset="-122"/>
              </a:rPr>
              <a:t>混合加密</a:t>
            </a:r>
            <a:endParaRPr lang="zh-CN" altLang="en-US" dirty="0"/>
          </a:p>
        </p:txBody>
      </p:sp>
      <p:pic>
        <p:nvPicPr>
          <p:cNvPr id="5" name="图片 4">
            <a:extLst>
              <a:ext uri="{FF2B5EF4-FFF2-40B4-BE49-F238E27FC236}">
                <a16:creationId xmlns:a16="http://schemas.microsoft.com/office/drawing/2014/main" id="{5E1DCFE9-A0E0-4521-BBF1-AAAEF2D0110D}"/>
              </a:ext>
            </a:extLst>
          </p:cNvPr>
          <p:cNvPicPr/>
          <p:nvPr/>
        </p:nvPicPr>
        <p:blipFill>
          <a:blip r:embed="rId3"/>
          <a:stretch>
            <a:fillRect/>
          </a:stretch>
        </p:blipFill>
        <p:spPr>
          <a:xfrm>
            <a:off x="795867" y="2160904"/>
            <a:ext cx="4470400" cy="3681095"/>
          </a:xfrm>
          <a:prstGeom prst="rect">
            <a:avLst/>
          </a:prstGeom>
        </p:spPr>
      </p:pic>
      <p:pic>
        <p:nvPicPr>
          <p:cNvPr id="7" name="图片 6">
            <a:extLst>
              <a:ext uri="{FF2B5EF4-FFF2-40B4-BE49-F238E27FC236}">
                <a16:creationId xmlns:a16="http://schemas.microsoft.com/office/drawing/2014/main" id="{2D27A7BB-39A3-4D59-86F7-3EB290D4910F}"/>
              </a:ext>
            </a:extLst>
          </p:cNvPr>
          <p:cNvPicPr/>
          <p:nvPr/>
        </p:nvPicPr>
        <p:blipFill>
          <a:blip r:embed="rId4"/>
          <a:stretch>
            <a:fillRect/>
          </a:stretch>
        </p:blipFill>
        <p:spPr>
          <a:xfrm>
            <a:off x="6840007" y="2327487"/>
            <a:ext cx="4556125" cy="3514512"/>
          </a:xfrm>
          <a:prstGeom prst="rect">
            <a:avLst/>
          </a:prstGeom>
        </p:spPr>
      </p:pic>
      <p:sp>
        <p:nvSpPr>
          <p:cNvPr id="8" name="文本框 7">
            <a:extLst>
              <a:ext uri="{FF2B5EF4-FFF2-40B4-BE49-F238E27FC236}">
                <a16:creationId xmlns:a16="http://schemas.microsoft.com/office/drawing/2014/main" id="{FBBD16BB-B811-42FA-838F-D3110DBD75B2}"/>
              </a:ext>
            </a:extLst>
          </p:cNvPr>
          <p:cNvSpPr txBox="1"/>
          <p:nvPr/>
        </p:nvSpPr>
        <p:spPr>
          <a:xfrm>
            <a:off x="2114759" y="1542080"/>
            <a:ext cx="2388095" cy="461665"/>
          </a:xfrm>
          <a:prstGeom prst="rect">
            <a:avLst/>
          </a:prstGeom>
          <a:noFill/>
        </p:spPr>
        <p:txBody>
          <a:bodyPr wrap="square" rtlCol="0">
            <a:spAutoFit/>
          </a:bodyPr>
          <a:lstStyle/>
          <a:p>
            <a:r>
              <a:rPr lang="zh-CN" altLang="en-US" sz="2400" b="1" dirty="0">
                <a:latin typeface="华文中宋" panose="02010600040101010101" pitchFamily="2" charset="-122"/>
                <a:ea typeface="华文中宋" panose="02010600040101010101" pitchFamily="2" charset="-122"/>
              </a:rPr>
              <a:t>加密</a:t>
            </a:r>
          </a:p>
        </p:txBody>
      </p:sp>
      <p:sp>
        <p:nvSpPr>
          <p:cNvPr id="9" name="文本框 8">
            <a:extLst>
              <a:ext uri="{FF2B5EF4-FFF2-40B4-BE49-F238E27FC236}">
                <a16:creationId xmlns:a16="http://schemas.microsoft.com/office/drawing/2014/main" id="{3F3ECCCA-CFF9-4C3A-BED2-4EE3D370793F}"/>
              </a:ext>
            </a:extLst>
          </p:cNvPr>
          <p:cNvSpPr txBox="1"/>
          <p:nvPr/>
        </p:nvSpPr>
        <p:spPr>
          <a:xfrm>
            <a:off x="8549425" y="1542080"/>
            <a:ext cx="958641" cy="461665"/>
          </a:xfrm>
          <a:prstGeom prst="rect">
            <a:avLst/>
          </a:prstGeom>
          <a:noFill/>
        </p:spPr>
        <p:txBody>
          <a:bodyPr wrap="square" rtlCol="0">
            <a:spAutoFit/>
          </a:bodyPr>
          <a:lstStyle/>
          <a:p>
            <a:r>
              <a:rPr lang="zh-CN" altLang="en-US" sz="2400" b="1" dirty="0">
                <a:latin typeface="华文中宋" panose="02010600040101010101" pitchFamily="2" charset="-122"/>
                <a:ea typeface="华文中宋" panose="02010600040101010101" pitchFamily="2" charset="-122"/>
              </a:rPr>
              <a:t>解密</a:t>
            </a:r>
          </a:p>
        </p:txBody>
      </p:sp>
    </p:spTree>
    <p:extLst>
      <p:ext uri="{BB962C8B-B14F-4D97-AF65-F5344CB8AC3E}">
        <p14:creationId xmlns:p14="http://schemas.microsoft.com/office/powerpoint/2010/main" val="32906923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494" y="447675"/>
            <a:ext cx="5972062" cy="589915"/>
          </a:xfrm>
        </p:spPr>
        <p:txBody>
          <a:bodyPr/>
          <a:lstStyle/>
          <a:p>
            <a:r>
              <a:rPr lang="zh-CN" altLang="en-US" dirty="0">
                <a:latin typeface="华文中宋" panose="02010600040101010101" pitchFamily="2" charset="-122"/>
                <a:ea typeface="华文中宋" panose="02010600040101010101" pitchFamily="2" charset="-122"/>
              </a:rPr>
              <a:t>数据存储</a:t>
            </a:r>
            <a:r>
              <a:rPr lang="en-US" altLang="zh-CN" dirty="0">
                <a:latin typeface="华文中宋" panose="02010600040101010101" pitchFamily="2" charset="-122"/>
                <a:ea typeface="华文中宋" panose="02010600040101010101" pitchFamily="2" charset="-122"/>
              </a:rPr>
              <a:t>——</a:t>
            </a:r>
            <a:r>
              <a:rPr lang="zh-CN" altLang="en-US" dirty="0">
                <a:latin typeface="华文中宋" panose="02010600040101010101" pitchFamily="2" charset="-122"/>
                <a:ea typeface="华文中宋" panose="02010600040101010101" pitchFamily="2" charset="-122"/>
              </a:rPr>
              <a:t>基于</a:t>
            </a:r>
            <a:r>
              <a:rPr lang="en-US" altLang="zh-CN" dirty="0" err="1">
                <a:latin typeface="华文中宋" panose="02010600040101010101" pitchFamily="2" charset="-122"/>
                <a:ea typeface="华文中宋" panose="02010600040101010101" pitchFamily="2" charset="-122"/>
              </a:rPr>
              <a:t>Bcrypt</a:t>
            </a:r>
            <a:r>
              <a:rPr lang="zh-CN" altLang="en-US" dirty="0">
                <a:latin typeface="华文中宋" panose="02010600040101010101" pitchFamily="2" charset="-122"/>
                <a:ea typeface="华文中宋" panose="02010600040101010101" pitchFamily="2" charset="-122"/>
              </a:rPr>
              <a:t>的加密存储</a:t>
            </a:r>
          </a:p>
        </p:txBody>
      </p:sp>
      <p:pic>
        <p:nvPicPr>
          <p:cNvPr id="3" name="图片 2"/>
          <p:cNvPicPr/>
          <p:nvPr/>
        </p:nvPicPr>
        <p:blipFill>
          <a:blip r:embed="rId3">
            <a:extLst>
              <a:ext uri="{28A0092B-C50C-407E-A947-70E740481C1C}">
                <a14:useLocalDpi xmlns:a14="http://schemas.microsoft.com/office/drawing/2010/main" val="0"/>
              </a:ext>
            </a:extLst>
          </a:blip>
          <a:stretch>
            <a:fillRect/>
          </a:stretch>
        </p:blipFill>
        <p:spPr>
          <a:xfrm>
            <a:off x="531494" y="1309606"/>
            <a:ext cx="5342364" cy="5222239"/>
          </a:xfrm>
          <a:prstGeom prst="rect">
            <a:avLst/>
          </a:prstGeom>
        </p:spPr>
      </p:pic>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81D0ECB0-5A07-4812-8C36-083EECA63D70}"/>
                  </a:ext>
                </a:extLst>
              </p:cNvPr>
              <p:cNvSpPr txBox="1"/>
              <p:nvPr/>
            </p:nvSpPr>
            <p:spPr>
              <a:xfrm>
                <a:off x="6577129" y="1473631"/>
                <a:ext cx="5251563" cy="3420552"/>
              </a:xfrm>
              <a:prstGeom prst="rect">
                <a:avLst/>
              </a:prstGeom>
              <a:noFill/>
              <a:ln w="9525">
                <a:noFill/>
              </a:ln>
            </p:spPr>
            <p:txBody>
              <a:bodyPr wrap="square">
                <a:spAutoFit/>
              </a:bodyPr>
              <a:lstStyle/>
              <a:p>
                <a:pPr marL="571500" indent="-342900" fontAlgn="auto">
                  <a:lnSpc>
                    <a:spcPct val="150000"/>
                  </a:lnSpc>
                  <a:buFont typeface="Arial" panose="020B0604020202020204" pitchFamily="34" charset="0"/>
                  <a:buChar char="•"/>
                </a:pPr>
                <a:r>
                  <a:rPr lang="en-US" altLang="zh-CN" sz="2000" b="1" dirty="0">
                    <a:latin typeface="华文中宋" panose="02010600040101010101" pitchFamily="2" charset="-122"/>
                    <a:ea typeface="华文中宋" panose="02010600040101010101" pitchFamily="2" charset="-122"/>
                  </a:rPr>
                  <a:t>Salt</a:t>
                </a:r>
                <a:r>
                  <a:rPr lang="zh-CN" altLang="en-US" sz="2000" dirty="0">
                    <a:latin typeface="华文中宋" panose="02010600040101010101" pitchFamily="2" charset="-122"/>
                    <a:ea typeface="华文中宋" panose="02010600040101010101" pitchFamily="2" charset="-122"/>
                  </a:rPr>
                  <a:t>：</a:t>
                </a:r>
                <a:r>
                  <a:rPr lang="en-US" altLang="zh-CN" sz="2000" dirty="0">
                    <a:latin typeface="华文中宋" panose="02010600040101010101" pitchFamily="2" charset="-122"/>
                    <a:ea typeface="华文中宋" panose="02010600040101010101" pitchFamily="2" charset="-122"/>
                  </a:rPr>
                  <a:t>128bits</a:t>
                </a:r>
                <a:r>
                  <a:rPr lang="zh-CN" altLang="en-US" sz="2000" dirty="0">
                    <a:latin typeface="华文中宋" panose="02010600040101010101" pitchFamily="2" charset="-122"/>
                    <a:ea typeface="华文中宋" panose="02010600040101010101" pitchFamily="2" charset="-122"/>
                  </a:rPr>
                  <a:t>随机串，在</a:t>
                </a:r>
                <a:r>
                  <a:rPr lang="en-US" altLang="zh-CN" sz="2000" dirty="0">
                    <a:latin typeface="华文中宋" panose="02010600040101010101" pitchFamily="2" charset="-122"/>
                    <a:ea typeface="华文中宋" panose="02010600040101010101" pitchFamily="2" charset="-122"/>
                  </a:rPr>
                  <a:t>Base64</a:t>
                </a:r>
                <a:r>
                  <a:rPr lang="zh-CN" altLang="en-US" sz="2000" dirty="0">
                    <a:latin typeface="华文中宋" panose="02010600040101010101" pitchFamily="2" charset="-122"/>
                    <a:ea typeface="华文中宋" panose="02010600040101010101" pitchFamily="2" charset="-122"/>
                  </a:rPr>
                  <a:t>编码下就是长度为</a:t>
                </a:r>
                <a:r>
                  <a:rPr lang="en-US" altLang="zh-CN" sz="2000" dirty="0">
                    <a:latin typeface="华文中宋" panose="02010600040101010101" pitchFamily="2" charset="-122"/>
                    <a:ea typeface="华文中宋" panose="02010600040101010101" pitchFamily="2" charset="-122"/>
                  </a:rPr>
                  <a:t>22</a:t>
                </a:r>
                <a:r>
                  <a:rPr lang="zh-CN" altLang="en-US" sz="2000" dirty="0">
                    <a:latin typeface="华文中宋" panose="02010600040101010101" pitchFamily="2" charset="-122"/>
                    <a:ea typeface="华文中宋" panose="02010600040101010101" pitchFamily="2" charset="-122"/>
                  </a:rPr>
                  <a:t>个字符</a:t>
                </a:r>
                <a:endParaRPr lang="en-US" altLang="zh-CN" sz="2000" dirty="0">
                  <a:latin typeface="华文中宋" panose="02010600040101010101" pitchFamily="2" charset="-122"/>
                  <a:ea typeface="华文中宋" panose="02010600040101010101" pitchFamily="2" charset="-122"/>
                </a:endParaRPr>
              </a:p>
              <a:p>
                <a:pPr marL="571500" indent="-342900" fontAlgn="auto">
                  <a:lnSpc>
                    <a:spcPct val="150000"/>
                  </a:lnSpc>
                  <a:buFont typeface="Arial" panose="020B0604020202020204" pitchFamily="34" charset="0"/>
                  <a:buChar char="•"/>
                </a:pPr>
                <a:r>
                  <a:rPr lang="en-US" altLang="zh-CN" sz="2000" b="1" dirty="0" err="1">
                    <a:latin typeface="华文中宋" panose="02010600040101010101" pitchFamily="2" charset="-122"/>
                    <a:ea typeface="华文中宋" panose="02010600040101010101" pitchFamily="2" charset="-122"/>
                  </a:rPr>
                  <a:t>SaltRounds</a:t>
                </a:r>
                <a:r>
                  <a:rPr lang="zh-CN" altLang="en-US" sz="2000" dirty="0">
                    <a:latin typeface="华文中宋" panose="02010600040101010101" pitchFamily="2" charset="-122"/>
                    <a:ea typeface="华文中宋" panose="02010600040101010101" pitchFamily="2" charset="-122"/>
                  </a:rPr>
                  <a:t>：用于控制循环</a:t>
                </a:r>
                <a:r>
                  <a:rPr lang="en-US" altLang="zh-CN" sz="2000" dirty="0">
                    <a:latin typeface="华文中宋" panose="02010600040101010101" pitchFamily="2" charset="-122"/>
                    <a:ea typeface="华文中宋" panose="02010600040101010101" pitchFamily="2" charset="-122"/>
                  </a:rPr>
                  <a:t>Hash</a:t>
                </a:r>
                <a:r>
                  <a:rPr lang="zh-CN" altLang="en-US" sz="2000" dirty="0">
                    <a:latin typeface="华文中宋" panose="02010600040101010101" pitchFamily="2" charset="-122"/>
                    <a:ea typeface="华文中宋" panose="02010600040101010101" pitchFamily="2" charset="-122"/>
                  </a:rPr>
                  <a:t>计算的次数为</a:t>
                </a:r>
                <a14:m>
                  <m:oMath xmlns:m="http://schemas.openxmlformats.org/officeDocument/2006/math">
                    <m:sSup>
                      <m:sSupPr>
                        <m:ctrlPr>
                          <a:rPr lang="en-US" altLang="zh-CN" sz="2000" i="1" smtClean="0">
                            <a:latin typeface="Cambria Math" panose="02040503050406030204" pitchFamily="18" charset="0"/>
                            <a:ea typeface="华文中宋" panose="02010600040101010101" pitchFamily="2" charset="-122"/>
                          </a:rPr>
                        </m:ctrlPr>
                      </m:sSupPr>
                      <m:e>
                        <m:r>
                          <a:rPr lang="en-US" altLang="zh-CN" sz="2000" b="0" i="1" smtClean="0">
                            <a:latin typeface="Cambria Math" panose="02040503050406030204" pitchFamily="18" charset="0"/>
                            <a:ea typeface="华文中宋" panose="02010600040101010101" pitchFamily="2" charset="-122"/>
                          </a:rPr>
                          <m:t>2</m:t>
                        </m:r>
                      </m:e>
                      <m:sup>
                        <m:r>
                          <m:rPr>
                            <m:nor/>
                          </m:rPr>
                          <a:rPr lang="en-US" altLang="zh-CN" sz="2000">
                            <a:latin typeface="华文中宋" panose="02010600040101010101" pitchFamily="2" charset="-122"/>
                            <a:ea typeface="华文中宋" panose="02010600040101010101" pitchFamily="2" charset="-122"/>
                          </a:rPr>
                          <m:t>SaltRounds</m:t>
                        </m:r>
                      </m:sup>
                    </m:sSup>
                  </m:oMath>
                </a14:m>
                <a:r>
                  <a:rPr lang="zh-CN" altLang="en-US" sz="2000" dirty="0">
                    <a:latin typeface="华文中宋" panose="02010600040101010101" pitchFamily="2" charset="-122"/>
                    <a:ea typeface="华文中宋" panose="02010600040101010101" pitchFamily="2" charset="-122"/>
                  </a:rPr>
                  <a:t>次</a:t>
                </a:r>
                <a:endParaRPr lang="en-US" altLang="zh-CN" sz="2000" dirty="0">
                  <a:latin typeface="华文中宋" panose="02010600040101010101" pitchFamily="2" charset="-122"/>
                  <a:ea typeface="华文中宋" panose="02010600040101010101" pitchFamily="2" charset="-122"/>
                </a:endParaRPr>
              </a:p>
              <a:p>
                <a:pPr marL="571500" indent="-342900" fontAlgn="auto">
                  <a:lnSpc>
                    <a:spcPct val="150000"/>
                  </a:lnSpc>
                  <a:buFont typeface="Arial" panose="020B0604020202020204" pitchFamily="34" charset="0"/>
                  <a:buChar char="•"/>
                </a:pPr>
                <a:r>
                  <a:rPr lang="en-US" altLang="zh-CN" sz="2000" b="1" dirty="0">
                    <a:latin typeface="华文中宋" panose="02010600040101010101" pitchFamily="2" charset="-122"/>
                    <a:ea typeface="华文中宋" panose="02010600040101010101" pitchFamily="2" charset="-122"/>
                  </a:rPr>
                  <a:t>Password</a:t>
                </a:r>
                <a:r>
                  <a:rPr lang="zh-CN" altLang="en-US" sz="2000" dirty="0">
                    <a:latin typeface="华文中宋" panose="02010600040101010101" pitchFamily="2" charset="-122"/>
                    <a:ea typeface="华文中宋" panose="02010600040101010101" pitchFamily="2" charset="-122"/>
                  </a:rPr>
                  <a:t>：明文密码串</a:t>
                </a:r>
                <a:endParaRPr lang="en-US" altLang="zh-CN" sz="2000" dirty="0">
                  <a:latin typeface="华文中宋" panose="02010600040101010101" pitchFamily="2" charset="-122"/>
                  <a:ea typeface="华文中宋" panose="02010600040101010101" pitchFamily="2" charset="-122"/>
                </a:endParaRPr>
              </a:p>
              <a:p>
                <a:pPr marL="571500" indent="-342900" fontAlgn="auto">
                  <a:lnSpc>
                    <a:spcPct val="150000"/>
                  </a:lnSpc>
                  <a:buFont typeface="Arial" panose="020B0604020202020204" pitchFamily="34" charset="0"/>
                  <a:buChar char="•"/>
                </a:pPr>
                <a:r>
                  <a:rPr lang="en-US" altLang="zh-CN" sz="2000" b="1" dirty="0" err="1">
                    <a:latin typeface="华文中宋" panose="02010600040101010101" pitchFamily="2" charset="-122"/>
                    <a:ea typeface="华文中宋" panose="02010600040101010101" pitchFamily="2" charset="-122"/>
                  </a:rPr>
                  <a:t>MyHash</a:t>
                </a:r>
                <a:r>
                  <a:rPr lang="zh-CN" altLang="en-US" sz="2000" dirty="0">
                    <a:latin typeface="华文中宋" panose="02010600040101010101" pitchFamily="2" charset="-122"/>
                    <a:ea typeface="华文中宋" panose="02010600040101010101" pitchFamily="2" charset="-122"/>
                  </a:rPr>
                  <a:t>：经过往明文中加入</a:t>
                </a:r>
                <a:r>
                  <a:rPr lang="en-US" altLang="zh-CN" sz="2000" dirty="0">
                    <a:latin typeface="华文中宋" panose="02010600040101010101" pitchFamily="2" charset="-122"/>
                    <a:ea typeface="华文中宋" panose="02010600040101010101" pitchFamily="2" charset="-122"/>
                  </a:rPr>
                  <a:t>Salt</a:t>
                </a:r>
                <a:r>
                  <a:rPr lang="zh-CN" altLang="en-US" sz="2000" dirty="0">
                    <a:latin typeface="华文中宋" panose="02010600040101010101" pitchFamily="2" charset="-122"/>
                    <a:ea typeface="华文中宋" panose="02010600040101010101" pitchFamily="2" charset="-122"/>
                  </a:rPr>
                  <a:t>值、循环进行</a:t>
                </a:r>
                <a:r>
                  <a:rPr lang="en-US" altLang="zh-CN" sz="2000" dirty="0">
                    <a:latin typeface="华文中宋" panose="02010600040101010101" pitchFamily="2" charset="-122"/>
                    <a:ea typeface="华文中宋" panose="02010600040101010101" pitchFamily="2" charset="-122"/>
                  </a:rPr>
                  <a:t>Hash</a:t>
                </a:r>
                <a:r>
                  <a:rPr lang="zh-CN" altLang="en-US" sz="2000" dirty="0">
                    <a:latin typeface="华文中宋" panose="02010600040101010101" pitchFamily="2" charset="-122"/>
                    <a:ea typeface="华文中宋" panose="02010600040101010101" pitchFamily="2" charset="-122"/>
                  </a:rPr>
                  <a:t>计算后得到的值</a:t>
                </a:r>
              </a:p>
            </p:txBody>
          </p:sp>
        </mc:Choice>
        <mc:Fallback xmlns="">
          <p:sp>
            <p:nvSpPr>
              <p:cNvPr id="8" name="文本框 7">
                <a:extLst>
                  <a:ext uri="{FF2B5EF4-FFF2-40B4-BE49-F238E27FC236}">
                    <a16:creationId xmlns:a16="http://schemas.microsoft.com/office/drawing/2014/main" id="{81D0ECB0-5A07-4812-8C36-083EECA63D70}"/>
                  </a:ext>
                </a:extLst>
              </p:cNvPr>
              <p:cNvSpPr txBox="1">
                <a:spLocks noRot="1" noChangeAspect="1" noMove="1" noResize="1" noEditPoints="1" noAdjustHandles="1" noChangeArrowheads="1" noChangeShapeType="1" noTextEdit="1"/>
              </p:cNvSpPr>
              <p:nvPr/>
            </p:nvSpPr>
            <p:spPr>
              <a:xfrm>
                <a:off x="6577129" y="1473631"/>
                <a:ext cx="5251563" cy="3420552"/>
              </a:xfrm>
              <a:prstGeom prst="rect">
                <a:avLst/>
              </a:prstGeom>
              <a:blipFill>
                <a:blip r:embed="rId4"/>
                <a:stretch>
                  <a:fillRect b="-713"/>
                </a:stretch>
              </a:blipFill>
              <a:ln w="9525">
                <a:noFill/>
              </a:ln>
            </p:spPr>
            <p:txBody>
              <a:bodyPr/>
              <a:lstStyle/>
              <a:p>
                <a:r>
                  <a:rPr lang="zh-CN" altLang="en-US">
                    <a:noFill/>
                  </a:rPr>
                  <a:t> </a:t>
                </a:r>
              </a:p>
            </p:txBody>
          </p:sp>
        </mc:Fallback>
      </mc:AlternateContent>
      <p:sp>
        <p:nvSpPr>
          <p:cNvPr id="4" name="文本框 3">
            <a:extLst>
              <a:ext uri="{FF2B5EF4-FFF2-40B4-BE49-F238E27FC236}">
                <a16:creationId xmlns:a16="http://schemas.microsoft.com/office/drawing/2014/main" id="{1F59B0B4-F197-4459-9ECD-75DC33CC2494}"/>
              </a:ext>
            </a:extLst>
          </p:cNvPr>
          <p:cNvSpPr txBox="1"/>
          <p:nvPr/>
        </p:nvSpPr>
        <p:spPr>
          <a:xfrm>
            <a:off x="7653520" y="663245"/>
            <a:ext cx="3293389" cy="523220"/>
          </a:xfrm>
          <a:prstGeom prst="rect">
            <a:avLst/>
          </a:prstGeom>
          <a:noFill/>
        </p:spPr>
        <p:txBody>
          <a:bodyPr wrap="square" rtlCol="0">
            <a:spAutoFit/>
          </a:bodyPr>
          <a:lstStyle/>
          <a:p>
            <a:r>
              <a:rPr lang="zh-CN" altLang="en-US" sz="2800" dirty="0">
                <a:solidFill>
                  <a:srgbClr val="FF0000"/>
                </a:solidFill>
                <a:latin typeface="华文中宋" panose="02010600040101010101" pitchFamily="2" charset="-122"/>
                <a:ea typeface="华文中宋" panose="02010600040101010101" pitchFamily="2" charset="-122"/>
              </a:rPr>
              <a:t>加盐慢哈希算法</a:t>
            </a:r>
          </a:p>
        </p:txBody>
      </p:sp>
      <p:sp>
        <p:nvSpPr>
          <p:cNvPr id="5" name="矩形 4"/>
          <p:cNvSpPr/>
          <p:nvPr/>
        </p:nvSpPr>
        <p:spPr>
          <a:xfrm>
            <a:off x="6895984" y="5316970"/>
            <a:ext cx="4808460" cy="1015663"/>
          </a:xfrm>
          <a:prstGeom prst="rect">
            <a:avLst/>
          </a:prstGeom>
        </p:spPr>
        <p:txBody>
          <a:bodyPr wrap="square">
            <a:spAutoFit/>
          </a:bodyPr>
          <a:lstStyle/>
          <a:p>
            <a:pPr>
              <a:lnSpc>
                <a:spcPct val="150000"/>
              </a:lnSpc>
            </a:pPr>
            <a:r>
              <a:rPr lang="zh-CN" altLang="en-US" sz="2000" b="1" dirty="0">
                <a:latin typeface="华文中宋" panose="02010600040101010101" pitchFamily="2" charset="-122"/>
                <a:ea typeface="华文中宋" panose="02010600040101010101" pitchFamily="2" charset="-122"/>
              </a:rPr>
              <a:t>验证：</a:t>
            </a:r>
            <a:r>
              <a:rPr lang="zh-CN" altLang="zh-CN" sz="2000" dirty="0">
                <a:latin typeface="华文中宋" panose="02010600040101010101" pitchFamily="2" charset="-122"/>
                <a:ea typeface="华文中宋" panose="02010600040101010101" pitchFamily="2" charset="-122"/>
              </a:rPr>
              <a:t>对用户输入采用和加密阶段相同的方式计算</a:t>
            </a:r>
            <a:r>
              <a:rPr lang="zh-CN" altLang="en-US" sz="2000" dirty="0">
                <a:latin typeface="华文中宋" panose="02010600040101010101" pitchFamily="2" charset="-122"/>
                <a:ea typeface="华文中宋" panose="02010600040101010101" pitchFamily="2" charset="-122"/>
              </a:rPr>
              <a:t>，得到的值与数据库中的比较</a:t>
            </a:r>
            <a:endParaRPr lang="zh-CN" altLang="en-US" sz="2000" dirty="0"/>
          </a:p>
        </p:txBody>
      </p:sp>
    </p:spTree>
    <p:extLst>
      <p:ext uri="{BB962C8B-B14F-4D97-AF65-F5344CB8AC3E}">
        <p14:creationId xmlns:p14="http://schemas.microsoft.com/office/powerpoint/2010/main" val="37706141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11485" y="644321"/>
            <a:ext cx="5972062" cy="589915"/>
          </a:xfrm>
        </p:spPr>
        <p:txBody>
          <a:bodyPr/>
          <a:lstStyle/>
          <a:p>
            <a:r>
              <a:rPr lang="zh-CN" altLang="en-US" dirty="0">
                <a:latin typeface="华文中宋" panose="02010600040101010101" pitchFamily="2" charset="-122"/>
                <a:ea typeface="华文中宋" panose="02010600040101010101" pitchFamily="2" charset="-122"/>
              </a:rPr>
              <a:t>数据存储</a:t>
            </a:r>
            <a:r>
              <a:rPr lang="en-US" altLang="zh-CN" dirty="0">
                <a:latin typeface="华文中宋" panose="02010600040101010101" pitchFamily="2" charset="-122"/>
                <a:ea typeface="华文中宋" panose="02010600040101010101" pitchFamily="2" charset="-122"/>
              </a:rPr>
              <a:t>——</a:t>
            </a:r>
            <a:r>
              <a:rPr lang="zh-CN" altLang="en-US" dirty="0">
                <a:latin typeface="华文中宋" panose="02010600040101010101" pitchFamily="2" charset="-122"/>
                <a:ea typeface="华文中宋" panose="02010600040101010101" pitchFamily="2" charset="-122"/>
              </a:rPr>
              <a:t>基于</a:t>
            </a:r>
            <a:r>
              <a:rPr lang="en-US" altLang="zh-CN" dirty="0" err="1">
                <a:latin typeface="华文中宋" panose="02010600040101010101" pitchFamily="2" charset="-122"/>
                <a:ea typeface="华文中宋" panose="02010600040101010101" pitchFamily="2" charset="-122"/>
              </a:rPr>
              <a:t>Bcrypt</a:t>
            </a:r>
            <a:r>
              <a:rPr lang="zh-CN" altLang="en-US" dirty="0">
                <a:latin typeface="华文中宋" panose="02010600040101010101" pitchFamily="2" charset="-122"/>
                <a:ea typeface="华文中宋" panose="02010600040101010101" pitchFamily="2" charset="-122"/>
              </a:rPr>
              <a:t>的加密存储</a:t>
            </a:r>
          </a:p>
        </p:txBody>
      </p:sp>
      <p:graphicFrame>
        <p:nvGraphicFramePr>
          <p:cNvPr id="4" name="表格 3">
            <a:extLst>
              <a:ext uri="{FF2B5EF4-FFF2-40B4-BE49-F238E27FC236}">
                <a16:creationId xmlns:a16="http://schemas.microsoft.com/office/drawing/2014/main" id="{150E4270-9F54-420B-83AD-E1AC89E3F83D}"/>
              </a:ext>
            </a:extLst>
          </p:cNvPr>
          <p:cNvGraphicFramePr>
            <a:graphicFrameLocks noGrp="1"/>
          </p:cNvGraphicFramePr>
          <p:nvPr>
            <p:extLst>
              <p:ext uri="{D42A27DB-BD31-4B8C-83A1-F6EECF244321}">
                <p14:modId xmlns:p14="http://schemas.microsoft.com/office/powerpoint/2010/main" val="1175114048"/>
              </p:ext>
            </p:extLst>
          </p:nvPr>
        </p:nvGraphicFramePr>
        <p:xfrm>
          <a:off x="531494" y="1802082"/>
          <a:ext cx="6332044" cy="4116936"/>
        </p:xfrm>
        <a:graphic>
          <a:graphicData uri="http://schemas.openxmlformats.org/drawingml/2006/table">
            <a:tbl>
              <a:tblPr firstRow="1" firstCol="1" bandRow="1">
                <a:tableStyleId>{5C22544A-7EE6-4342-B048-85BDC9FD1C3A}</a:tableStyleId>
              </a:tblPr>
              <a:tblGrid>
                <a:gridCol w="3166022">
                  <a:extLst>
                    <a:ext uri="{9D8B030D-6E8A-4147-A177-3AD203B41FA5}">
                      <a16:colId xmlns:a16="http://schemas.microsoft.com/office/drawing/2014/main" val="2475136479"/>
                    </a:ext>
                  </a:extLst>
                </a:gridCol>
                <a:gridCol w="3166022">
                  <a:extLst>
                    <a:ext uri="{9D8B030D-6E8A-4147-A177-3AD203B41FA5}">
                      <a16:colId xmlns:a16="http://schemas.microsoft.com/office/drawing/2014/main" val="2921231654"/>
                    </a:ext>
                  </a:extLst>
                </a:gridCol>
              </a:tblGrid>
              <a:tr h="343078">
                <a:tc>
                  <a:txBody>
                    <a:bodyPr/>
                    <a:lstStyle/>
                    <a:p>
                      <a:pPr algn="ctr">
                        <a:spcAft>
                          <a:spcPts val="0"/>
                        </a:spcAft>
                        <a:tabLst>
                          <a:tab pos="1911985" algn="l"/>
                        </a:tabLst>
                      </a:pPr>
                      <a:r>
                        <a:rPr lang="en-US" sz="1500" kern="100" dirty="0" err="1">
                          <a:effectLst/>
                        </a:rPr>
                        <a:t>SaltRounds</a:t>
                      </a:r>
                      <a:r>
                        <a:rPr lang="zh-CN" sz="1500" kern="100" dirty="0">
                          <a:effectLst/>
                        </a:rPr>
                        <a:t>值</a:t>
                      </a:r>
                      <a:endParaRPr lang="zh-CN" sz="12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0"/>
                        </a:spcAft>
                      </a:pPr>
                      <a:r>
                        <a:rPr lang="en-US" sz="1500" kern="100" dirty="0" err="1">
                          <a:effectLst/>
                        </a:rPr>
                        <a:t>Bcrypt</a:t>
                      </a:r>
                      <a:r>
                        <a:rPr lang="zh-CN" sz="1500" kern="100" dirty="0">
                          <a:effectLst/>
                        </a:rPr>
                        <a:t>运算时间（</a:t>
                      </a:r>
                      <a:r>
                        <a:rPr lang="en-US" sz="1500" kern="100" dirty="0" err="1">
                          <a:effectLst/>
                        </a:rPr>
                        <a:t>ms</a:t>
                      </a:r>
                      <a:r>
                        <a:rPr lang="zh-CN" sz="1500" kern="100" dirty="0">
                          <a:effectLst/>
                        </a:rPr>
                        <a:t>）</a:t>
                      </a:r>
                      <a:endParaRPr lang="zh-CN" sz="120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698592661"/>
                  </a:ext>
                </a:extLst>
              </a:tr>
              <a:tr h="343078">
                <a:tc>
                  <a:txBody>
                    <a:bodyPr/>
                    <a:lstStyle/>
                    <a:p>
                      <a:pPr algn="ctr">
                        <a:spcAft>
                          <a:spcPts val="0"/>
                        </a:spcAft>
                      </a:pPr>
                      <a:r>
                        <a:rPr lang="en-US" sz="1500" kern="100">
                          <a:effectLst/>
                        </a:rPr>
                        <a:t>10</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0"/>
                        </a:spcAft>
                      </a:pPr>
                      <a:r>
                        <a:rPr lang="en-US" sz="1500" kern="100" dirty="0">
                          <a:effectLst/>
                        </a:rPr>
                        <a:t>62.683</a:t>
                      </a:r>
                      <a:endParaRPr lang="zh-CN" sz="120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551352351"/>
                  </a:ext>
                </a:extLst>
              </a:tr>
              <a:tr h="343078">
                <a:tc>
                  <a:txBody>
                    <a:bodyPr/>
                    <a:lstStyle/>
                    <a:p>
                      <a:pPr algn="ctr">
                        <a:spcAft>
                          <a:spcPts val="0"/>
                        </a:spcAft>
                      </a:pPr>
                      <a:r>
                        <a:rPr lang="en-US" sz="1500" kern="100">
                          <a:effectLst/>
                        </a:rPr>
                        <a:t>11</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0"/>
                        </a:spcAft>
                      </a:pPr>
                      <a:r>
                        <a:rPr lang="en-US" sz="1500" kern="100" dirty="0">
                          <a:effectLst/>
                        </a:rPr>
                        <a:t>125.227</a:t>
                      </a:r>
                      <a:endParaRPr lang="zh-CN" sz="120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874960409"/>
                  </a:ext>
                </a:extLst>
              </a:tr>
              <a:tr h="343078">
                <a:tc>
                  <a:txBody>
                    <a:bodyPr/>
                    <a:lstStyle/>
                    <a:p>
                      <a:pPr algn="ctr">
                        <a:spcAft>
                          <a:spcPts val="0"/>
                        </a:spcAft>
                      </a:pPr>
                      <a:r>
                        <a:rPr lang="en-US" sz="1500" kern="100">
                          <a:effectLst/>
                        </a:rPr>
                        <a:t>12</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0"/>
                        </a:spcAft>
                      </a:pPr>
                      <a:r>
                        <a:rPr lang="en-US" sz="1500" kern="100" dirty="0">
                          <a:effectLst/>
                        </a:rPr>
                        <a:t>250.624</a:t>
                      </a:r>
                      <a:endParaRPr lang="zh-CN" sz="120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853708784"/>
                  </a:ext>
                </a:extLst>
              </a:tr>
              <a:tr h="343078">
                <a:tc>
                  <a:txBody>
                    <a:bodyPr/>
                    <a:lstStyle/>
                    <a:p>
                      <a:pPr algn="ctr">
                        <a:spcAft>
                          <a:spcPts val="0"/>
                        </a:spcAft>
                      </a:pPr>
                      <a:r>
                        <a:rPr lang="en-US" sz="1500" kern="100">
                          <a:effectLst/>
                        </a:rPr>
                        <a:t>13</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0"/>
                        </a:spcAft>
                      </a:pPr>
                      <a:r>
                        <a:rPr lang="en-US" sz="1500" kern="100" dirty="0">
                          <a:effectLst/>
                        </a:rPr>
                        <a:t>501.969</a:t>
                      </a:r>
                      <a:endParaRPr lang="zh-CN" sz="120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633071923"/>
                  </a:ext>
                </a:extLst>
              </a:tr>
              <a:tr h="343078">
                <a:tc>
                  <a:txBody>
                    <a:bodyPr/>
                    <a:lstStyle/>
                    <a:p>
                      <a:pPr algn="ctr">
                        <a:spcAft>
                          <a:spcPts val="0"/>
                        </a:spcAft>
                      </a:pPr>
                      <a:r>
                        <a:rPr lang="en-US" sz="1500" kern="100">
                          <a:effectLst/>
                        </a:rPr>
                        <a:t>14</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0"/>
                        </a:spcAft>
                      </a:pPr>
                      <a:r>
                        <a:rPr lang="en-US" sz="1500" kern="100" dirty="0">
                          <a:effectLst/>
                        </a:rPr>
                        <a:t>1000.073</a:t>
                      </a:r>
                      <a:endParaRPr lang="zh-CN" sz="120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2873061632"/>
                  </a:ext>
                </a:extLst>
              </a:tr>
              <a:tr h="343078">
                <a:tc>
                  <a:txBody>
                    <a:bodyPr/>
                    <a:lstStyle/>
                    <a:p>
                      <a:pPr algn="ctr">
                        <a:spcAft>
                          <a:spcPts val="0"/>
                        </a:spcAft>
                      </a:pPr>
                      <a:r>
                        <a:rPr lang="en-US" sz="1500" kern="100">
                          <a:effectLst/>
                        </a:rPr>
                        <a:t>15</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0"/>
                        </a:spcAft>
                      </a:pPr>
                      <a:r>
                        <a:rPr lang="en-US" sz="1500" kern="100" dirty="0">
                          <a:effectLst/>
                        </a:rPr>
                        <a:t>2017.034</a:t>
                      </a:r>
                      <a:endParaRPr lang="zh-CN" sz="120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759951376"/>
                  </a:ext>
                </a:extLst>
              </a:tr>
              <a:tr h="343078">
                <a:tc>
                  <a:txBody>
                    <a:bodyPr/>
                    <a:lstStyle/>
                    <a:p>
                      <a:pPr algn="ctr">
                        <a:spcAft>
                          <a:spcPts val="0"/>
                        </a:spcAft>
                      </a:pPr>
                      <a:r>
                        <a:rPr lang="en-US" sz="1500" kern="100">
                          <a:effectLst/>
                        </a:rPr>
                        <a:t>16</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0"/>
                        </a:spcAft>
                      </a:pPr>
                      <a:r>
                        <a:rPr lang="en-US" sz="1500" kern="100" dirty="0">
                          <a:effectLst/>
                        </a:rPr>
                        <a:t>4035.171</a:t>
                      </a:r>
                      <a:endParaRPr lang="zh-CN" sz="120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667761531"/>
                  </a:ext>
                </a:extLst>
              </a:tr>
              <a:tr h="343078">
                <a:tc>
                  <a:txBody>
                    <a:bodyPr/>
                    <a:lstStyle/>
                    <a:p>
                      <a:pPr algn="ctr">
                        <a:spcAft>
                          <a:spcPts val="0"/>
                        </a:spcAft>
                      </a:pPr>
                      <a:r>
                        <a:rPr lang="en-US" sz="1500" kern="100">
                          <a:effectLst/>
                        </a:rPr>
                        <a:t>17</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0"/>
                        </a:spcAft>
                      </a:pPr>
                      <a:r>
                        <a:rPr lang="en-US" sz="1500" kern="100" dirty="0">
                          <a:effectLst/>
                        </a:rPr>
                        <a:t>8165.788</a:t>
                      </a:r>
                      <a:endParaRPr lang="zh-CN" sz="120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419662135"/>
                  </a:ext>
                </a:extLst>
              </a:tr>
              <a:tr h="343078">
                <a:tc>
                  <a:txBody>
                    <a:bodyPr/>
                    <a:lstStyle/>
                    <a:p>
                      <a:pPr algn="ctr">
                        <a:spcAft>
                          <a:spcPts val="0"/>
                        </a:spcAft>
                      </a:pPr>
                      <a:r>
                        <a:rPr lang="en-US" sz="1500" kern="100">
                          <a:effectLst/>
                        </a:rPr>
                        <a:t>18</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0"/>
                        </a:spcAft>
                      </a:pPr>
                      <a:r>
                        <a:rPr lang="en-US" sz="1500" kern="100">
                          <a:effectLst/>
                        </a:rPr>
                        <a:t>16315.459</a:t>
                      </a:r>
                      <a:endParaRPr lang="zh-CN" sz="12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262794621"/>
                  </a:ext>
                </a:extLst>
              </a:tr>
              <a:tr h="343078">
                <a:tc>
                  <a:txBody>
                    <a:bodyPr/>
                    <a:lstStyle/>
                    <a:p>
                      <a:pPr algn="ctr">
                        <a:spcAft>
                          <a:spcPts val="0"/>
                        </a:spcAft>
                      </a:pPr>
                      <a:r>
                        <a:rPr lang="en-US" sz="1500" kern="100">
                          <a:effectLst/>
                        </a:rPr>
                        <a:t>19</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0"/>
                        </a:spcAft>
                      </a:pPr>
                      <a:r>
                        <a:rPr lang="en-US" sz="1500" kern="100">
                          <a:effectLst/>
                        </a:rPr>
                        <a:t>32682.622</a:t>
                      </a:r>
                      <a:endParaRPr lang="zh-CN" sz="12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2348220424"/>
                  </a:ext>
                </a:extLst>
              </a:tr>
              <a:tr h="343078">
                <a:tc>
                  <a:txBody>
                    <a:bodyPr/>
                    <a:lstStyle/>
                    <a:p>
                      <a:pPr algn="ctr">
                        <a:spcAft>
                          <a:spcPts val="0"/>
                        </a:spcAft>
                      </a:pPr>
                      <a:r>
                        <a:rPr lang="en-US" sz="1500" kern="100" dirty="0">
                          <a:effectLst/>
                        </a:rPr>
                        <a:t>20</a:t>
                      </a:r>
                      <a:endParaRPr lang="zh-CN" sz="12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0"/>
                        </a:spcAft>
                      </a:pPr>
                      <a:r>
                        <a:rPr lang="en-US" sz="1500" kern="100" dirty="0">
                          <a:effectLst/>
                        </a:rPr>
                        <a:t>66779.182</a:t>
                      </a:r>
                      <a:endParaRPr lang="zh-CN" sz="120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728949877"/>
                  </a:ext>
                </a:extLst>
              </a:tr>
            </a:tbl>
          </a:graphicData>
        </a:graphic>
      </p:graphicFrame>
      <p:sp>
        <p:nvSpPr>
          <p:cNvPr id="9" name="文本框 8">
            <a:extLst>
              <a:ext uri="{FF2B5EF4-FFF2-40B4-BE49-F238E27FC236}">
                <a16:creationId xmlns:a16="http://schemas.microsoft.com/office/drawing/2014/main" id="{5EA20CE9-50A5-4D58-810C-34E0AE118C2D}"/>
              </a:ext>
            </a:extLst>
          </p:cNvPr>
          <p:cNvSpPr txBox="1"/>
          <p:nvPr/>
        </p:nvSpPr>
        <p:spPr>
          <a:xfrm>
            <a:off x="7364915" y="2591395"/>
            <a:ext cx="4256814" cy="1938992"/>
          </a:xfrm>
          <a:prstGeom prst="rect">
            <a:avLst/>
          </a:prstGeom>
          <a:noFill/>
        </p:spPr>
        <p:txBody>
          <a:bodyPr wrap="square" rtlCol="0">
            <a:spAutoFit/>
          </a:bodyPr>
          <a:lstStyle/>
          <a:p>
            <a:pPr marL="0" marR="0" lvl="0" indent="457200" algn="l" defTabSz="914400" rtl="0" eaLnBrk="1" fontAlgn="auto" latinLnBrk="0" hangingPunct="1">
              <a:lnSpc>
                <a:spcPct val="150000"/>
              </a:lnSpc>
              <a:spcBef>
                <a:spcPts val="0"/>
              </a:spcBef>
              <a:spcAft>
                <a:spcPts val="0"/>
              </a:spcAft>
              <a:buClrTx/>
              <a:buSzTx/>
              <a:buFontTx/>
              <a:buNone/>
              <a:tabLst/>
              <a:defRPr/>
            </a:pPr>
            <a:r>
              <a:rPr kumimoji="0" lang="en-US" altLang="zh-CN" sz="2000" b="0" i="0" u="none" strike="noStrike" kern="1200" cap="none" spc="0" normalizeH="0" baseline="0" noProof="0" dirty="0" err="1">
                <a:ln>
                  <a:noFill/>
                </a:ln>
                <a:solidFill>
                  <a:prstClr val="black"/>
                </a:solidFill>
                <a:effectLst/>
                <a:uLnTx/>
                <a:uFillTx/>
                <a:latin typeface="华文中宋" panose="02010600040101010101" pitchFamily="2" charset="-122"/>
                <a:ea typeface="华文中宋" panose="02010600040101010101" pitchFamily="2" charset="-122"/>
                <a:cs typeface="+mn-cs"/>
              </a:rPr>
              <a:t>SaltRounds</a:t>
            </a:r>
            <a:r>
              <a:rPr kumimoji="0" lang="en-US" altLang="zh-CN" sz="2000" b="0" i="0" u="none" strike="noStrike" kern="1200" cap="none" spc="0" normalizeH="0" baseline="0" noProof="0" dirty="0">
                <a:ln>
                  <a:noFill/>
                </a:ln>
                <a:solidFill>
                  <a:prstClr val="black"/>
                </a:solidFill>
                <a:effectLst/>
                <a:uLnTx/>
                <a:uFillTx/>
                <a:latin typeface="华文中宋" panose="02010600040101010101" pitchFamily="2" charset="-122"/>
                <a:ea typeface="华文中宋" panose="02010600040101010101" pitchFamily="2" charset="-122"/>
                <a:cs typeface="+mn-cs"/>
              </a:rPr>
              <a:t>=14</a:t>
            </a:r>
            <a:r>
              <a:rPr kumimoji="0" lang="zh-CN" altLang="zh-CN" sz="2000" b="0" i="0" u="none" strike="noStrike" kern="1200" cap="none" spc="0" normalizeH="0" baseline="0" noProof="0" dirty="0">
                <a:ln>
                  <a:noFill/>
                </a:ln>
                <a:solidFill>
                  <a:prstClr val="black"/>
                </a:solidFill>
                <a:effectLst/>
                <a:uLnTx/>
                <a:uFillTx/>
                <a:latin typeface="华文中宋" panose="02010600040101010101" pitchFamily="2" charset="-122"/>
                <a:ea typeface="华文中宋" panose="02010600040101010101" pitchFamily="2" charset="-122"/>
                <a:cs typeface="+mn-cs"/>
              </a:rPr>
              <a:t>时</a:t>
            </a:r>
            <a:r>
              <a:rPr kumimoji="0" lang="zh-CN" altLang="en-US" sz="2000" b="0" i="0" u="none" strike="noStrike" kern="1200" cap="none" spc="0" normalizeH="0" baseline="0" noProof="0" dirty="0">
                <a:ln>
                  <a:noFill/>
                </a:ln>
                <a:solidFill>
                  <a:prstClr val="black"/>
                </a:solidFill>
                <a:effectLst/>
                <a:uLnTx/>
                <a:uFillTx/>
                <a:latin typeface="华文中宋" panose="02010600040101010101" pitchFamily="2" charset="-122"/>
                <a:ea typeface="华文中宋" panose="02010600040101010101" pitchFamily="2" charset="-122"/>
                <a:cs typeface="+mn-cs"/>
              </a:rPr>
              <a:t>，</a:t>
            </a:r>
            <a:r>
              <a:rPr kumimoji="0" lang="zh-CN" altLang="zh-CN" sz="2000" b="0" i="0" u="none" strike="noStrike" kern="1200" cap="none" spc="0" normalizeH="0" baseline="0" noProof="0" dirty="0">
                <a:ln>
                  <a:noFill/>
                </a:ln>
                <a:solidFill>
                  <a:prstClr val="black"/>
                </a:solidFill>
                <a:effectLst/>
                <a:uLnTx/>
                <a:uFillTx/>
                <a:latin typeface="华文中宋" panose="02010600040101010101" pitchFamily="2" charset="-122"/>
                <a:ea typeface="华文中宋" panose="02010600040101010101" pitchFamily="2" charset="-122"/>
                <a:cs typeface="+mn-cs"/>
              </a:rPr>
              <a:t>每运行一次</a:t>
            </a:r>
            <a:r>
              <a:rPr kumimoji="0" lang="en-US" altLang="zh-CN" sz="2000" b="0" i="0" u="none" strike="noStrike" kern="1200" cap="none" spc="0" normalizeH="0" baseline="0" noProof="0" dirty="0" err="1">
                <a:ln>
                  <a:noFill/>
                </a:ln>
                <a:solidFill>
                  <a:prstClr val="black"/>
                </a:solidFill>
                <a:effectLst/>
                <a:uLnTx/>
                <a:uFillTx/>
                <a:latin typeface="华文中宋" panose="02010600040101010101" pitchFamily="2" charset="-122"/>
                <a:ea typeface="华文中宋" panose="02010600040101010101" pitchFamily="2" charset="-122"/>
                <a:cs typeface="+mn-cs"/>
              </a:rPr>
              <a:t>Bcrypt</a:t>
            </a:r>
            <a:r>
              <a:rPr kumimoji="0" lang="zh-CN" altLang="zh-CN" sz="2000" b="0" i="0" u="none" strike="noStrike" kern="1200" cap="none" spc="0" normalizeH="0" baseline="0" noProof="0" dirty="0">
                <a:ln>
                  <a:noFill/>
                </a:ln>
                <a:solidFill>
                  <a:prstClr val="black"/>
                </a:solidFill>
                <a:effectLst/>
                <a:uLnTx/>
                <a:uFillTx/>
                <a:latin typeface="华文中宋" panose="02010600040101010101" pitchFamily="2" charset="-122"/>
                <a:ea typeface="华文中宋" panose="02010600040101010101" pitchFamily="2" charset="-122"/>
                <a:cs typeface="+mn-cs"/>
              </a:rPr>
              <a:t>耗时</a:t>
            </a:r>
            <a:r>
              <a:rPr kumimoji="0" lang="en-US" altLang="zh-CN" sz="2000" b="0" i="0" u="none" strike="noStrike" kern="1200" cap="none" spc="0" normalizeH="0" baseline="0" noProof="0" dirty="0">
                <a:ln>
                  <a:noFill/>
                </a:ln>
                <a:solidFill>
                  <a:prstClr val="black"/>
                </a:solidFill>
                <a:effectLst/>
                <a:uLnTx/>
                <a:uFillTx/>
                <a:latin typeface="华文中宋" panose="02010600040101010101" pitchFamily="2" charset="-122"/>
                <a:ea typeface="华文中宋" panose="02010600040101010101" pitchFamily="2" charset="-122"/>
                <a:cs typeface="+mn-cs"/>
              </a:rPr>
              <a:t>1s</a:t>
            </a:r>
            <a:r>
              <a:rPr kumimoji="0" lang="zh-CN" altLang="zh-CN" sz="2000" b="0" i="0" u="none" strike="noStrike" kern="1200" cap="none" spc="0" normalizeH="0" baseline="0" noProof="0" dirty="0">
                <a:ln>
                  <a:noFill/>
                </a:ln>
                <a:solidFill>
                  <a:prstClr val="black"/>
                </a:solidFill>
                <a:effectLst/>
                <a:uLnTx/>
                <a:uFillTx/>
                <a:latin typeface="华文中宋" panose="02010600040101010101" pitchFamily="2" charset="-122"/>
                <a:ea typeface="华文中宋" panose="02010600040101010101" pitchFamily="2" charset="-122"/>
                <a:cs typeface="+mn-cs"/>
              </a:rPr>
              <a:t>，这对于暴力破解就是毁灭性的打击</a:t>
            </a:r>
            <a:r>
              <a:rPr kumimoji="0" lang="zh-CN" altLang="en-US" sz="2000" b="0" i="0" u="none" strike="noStrike" kern="1200" cap="none" spc="0" normalizeH="0" baseline="0" noProof="0" dirty="0">
                <a:ln>
                  <a:noFill/>
                </a:ln>
                <a:solidFill>
                  <a:prstClr val="black"/>
                </a:solidFill>
                <a:effectLst/>
                <a:uLnTx/>
                <a:uFillTx/>
                <a:latin typeface="华文中宋" panose="02010600040101010101" pitchFamily="2" charset="-122"/>
                <a:ea typeface="华文中宋" panose="02010600040101010101" pitchFamily="2" charset="-122"/>
                <a:cs typeface="+mn-cs"/>
              </a:rPr>
              <a:t>，但是并不会破坏用户的使用体验。</a:t>
            </a:r>
          </a:p>
        </p:txBody>
      </p:sp>
    </p:spTree>
    <p:extLst>
      <p:ext uri="{BB962C8B-B14F-4D97-AF65-F5344CB8AC3E}">
        <p14:creationId xmlns:p14="http://schemas.microsoft.com/office/powerpoint/2010/main" val="28444122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hidden="1"/>
          <p:cNvSpPr/>
          <p:nvPr/>
        </p:nvSpPr>
        <p:spPr>
          <a:xfrm>
            <a:off x="0" y="0"/>
            <a:ext cx="12192000" cy="6858000"/>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矩形 6" hidden="1"/>
          <p:cNvSpPr/>
          <p:nvPr/>
        </p:nvSpPr>
        <p:spPr>
          <a:xfrm>
            <a:off x="9980645" y="4376057"/>
            <a:ext cx="2211355" cy="248194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hidden="1"/>
          <p:cNvSpPr/>
          <p:nvPr/>
        </p:nvSpPr>
        <p:spPr>
          <a:xfrm>
            <a:off x="0" y="0"/>
            <a:ext cx="2211355" cy="248194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hidden="1"/>
          <p:cNvSpPr/>
          <p:nvPr/>
        </p:nvSpPr>
        <p:spPr>
          <a:xfrm>
            <a:off x="171696" y="224324"/>
            <a:ext cx="11849878" cy="6447453"/>
          </a:xfrm>
          <a:prstGeom prst="rect">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hidden="1"/>
          <p:cNvSpPr/>
          <p:nvPr/>
        </p:nvSpPr>
        <p:spPr>
          <a:xfrm>
            <a:off x="802433" y="2887825"/>
            <a:ext cx="821094" cy="11196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3100874" y="2887825"/>
            <a:ext cx="5952930" cy="9983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文本框 30"/>
          <p:cNvSpPr txBox="1"/>
          <p:nvPr/>
        </p:nvSpPr>
        <p:spPr>
          <a:xfrm>
            <a:off x="5024970" y="3033069"/>
            <a:ext cx="2236510" cy="707886"/>
          </a:xfrm>
          <a:prstGeom prst="rect">
            <a:avLst/>
          </a:prstGeom>
          <a:noFill/>
        </p:spPr>
        <p:txBody>
          <a:bodyPr wrap="none" rtlCol="0">
            <a:spAutoFit/>
          </a:bodyPr>
          <a:lstStyle/>
          <a:p>
            <a:r>
              <a:rPr lang="zh-CN" altLang="en-US" sz="4000" dirty="0">
                <a:solidFill>
                  <a:schemeClr val="bg1"/>
                </a:solidFill>
                <a:latin typeface="华文中宋" panose="02010600040101010101" pitchFamily="2" charset="-122"/>
                <a:ea typeface="华文中宋" panose="02010600040101010101" pitchFamily="2" charset="-122"/>
              </a:rPr>
              <a:t>创新之处</a:t>
            </a:r>
          </a:p>
        </p:txBody>
      </p:sp>
      <p:cxnSp>
        <p:nvCxnSpPr>
          <p:cNvPr id="11" name="直接连接符 10"/>
          <p:cNvCxnSpPr/>
          <p:nvPr/>
        </p:nvCxnSpPr>
        <p:spPr>
          <a:xfrm>
            <a:off x="3100874" y="2661876"/>
            <a:ext cx="3848192" cy="0"/>
          </a:xfrm>
          <a:prstGeom prst="line">
            <a:avLst/>
          </a:prstGeom>
          <a:ln>
            <a:solidFill>
              <a:schemeClr val="tx1">
                <a:lumMod val="50000"/>
                <a:lumOff val="50000"/>
              </a:schemeClr>
            </a:solidFill>
            <a:tailEnd type="diamond"/>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7120127" y="2232783"/>
            <a:ext cx="1970411" cy="646331"/>
          </a:xfrm>
          <a:prstGeom prst="rect">
            <a:avLst/>
          </a:prstGeom>
          <a:noFill/>
        </p:spPr>
        <p:txBody>
          <a:bodyPr wrap="none" rtlCol="0">
            <a:spAutoFit/>
          </a:bodyPr>
          <a:lstStyle/>
          <a:p>
            <a:r>
              <a:rPr lang="en-US" altLang="zh-CN" sz="3600" dirty="0">
                <a:latin typeface="汉仪君黑-45简" panose="020B0604020202020204" pitchFamily="34" charset="-122"/>
                <a:ea typeface="汉仪君黑-45简" panose="020B0604020202020204" pitchFamily="34" charset="-122"/>
              </a:rPr>
              <a:t>PART 04</a:t>
            </a:r>
            <a:endParaRPr lang="zh-CN" altLang="en-US" sz="3600" dirty="0">
              <a:latin typeface="汉仪君黑-45简" panose="020B0604020202020204" pitchFamily="34" charset="-122"/>
              <a:ea typeface="汉仪君黑-45简" panose="020B0604020202020204" pitchFamily="34" charset="-122"/>
            </a:endParaRPr>
          </a:p>
        </p:txBody>
      </p:sp>
    </p:spTree>
    <p:extLst>
      <p:ext uri="{BB962C8B-B14F-4D97-AF65-F5344CB8AC3E}">
        <p14:creationId xmlns:p14="http://schemas.microsoft.com/office/powerpoint/2010/main" val="29439142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华文中宋" panose="02010600040101010101" pitchFamily="2" charset="-122"/>
                <a:ea typeface="华文中宋" panose="02010600040101010101" pitchFamily="2" charset="-122"/>
              </a:rPr>
              <a:t>创新之处</a:t>
            </a:r>
          </a:p>
        </p:txBody>
      </p:sp>
      <p:sp>
        <p:nvSpPr>
          <p:cNvPr id="5" name="文本框 4">
            <a:extLst>
              <a:ext uri="{FF2B5EF4-FFF2-40B4-BE49-F238E27FC236}">
                <a16:creationId xmlns:a16="http://schemas.microsoft.com/office/drawing/2014/main" id="{903365D9-C264-4BAC-A144-C5744E6702C2}"/>
              </a:ext>
            </a:extLst>
          </p:cNvPr>
          <p:cNvSpPr txBox="1"/>
          <p:nvPr/>
        </p:nvSpPr>
        <p:spPr>
          <a:xfrm>
            <a:off x="2447637" y="1865745"/>
            <a:ext cx="1505528" cy="589915"/>
          </a:xfrm>
          <a:prstGeom prst="rect">
            <a:avLst/>
          </a:prstGeom>
          <a:noFill/>
        </p:spPr>
        <p:txBody>
          <a:bodyPr wrap="square" rtlCol="0">
            <a:spAutoFit/>
          </a:bodyPr>
          <a:lstStyle/>
          <a:p>
            <a:endParaRPr lang="zh-CN" altLang="en-US" dirty="0"/>
          </a:p>
        </p:txBody>
      </p:sp>
      <p:sp>
        <p:nvSpPr>
          <p:cNvPr id="11" name="文本框 10">
            <a:extLst>
              <a:ext uri="{FF2B5EF4-FFF2-40B4-BE49-F238E27FC236}">
                <a16:creationId xmlns:a16="http://schemas.microsoft.com/office/drawing/2014/main" id="{9CC3F023-C76E-413E-A3F7-AEDF427CA719}"/>
              </a:ext>
            </a:extLst>
          </p:cNvPr>
          <p:cNvSpPr txBox="1"/>
          <p:nvPr/>
        </p:nvSpPr>
        <p:spPr>
          <a:xfrm>
            <a:off x="1906864" y="1413461"/>
            <a:ext cx="8387511" cy="3785652"/>
          </a:xfrm>
          <a:prstGeom prst="rect">
            <a:avLst/>
          </a:prstGeom>
          <a:noFill/>
        </p:spPr>
        <p:txBody>
          <a:bodyPr wrap="square" rtlCol="0">
            <a:spAutoFit/>
          </a:bodyPr>
          <a:lstStyle/>
          <a:p>
            <a:pPr marL="285750">
              <a:lnSpc>
                <a:spcPct val="200000"/>
              </a:lnSpc>
              <a:buFont typeface="Wingdings" panose="05000000000000000000" pitchFamily="2" charset="2"/>
              <a:buChar char="Ø"/>
            </a:pPr>
            <a:r>
              <a:rPr lang="zh-CN" altLang="en-US" sz="2400" dirty="0">
                <a:latin typeface="华文中宋" panose="02010600040101010101" pitchFamily="2" charset="-122"/>
                <a:ea typeface="华文中宋" panose="02010600040101010101" pitchFamily="2" charset="-122"/>
              </a:rPr>
              <a:t>人脸检测</a:t>
            </a:r>
            <a:r>
              <a:rPr lang="en-US" altLang="zh-CN" sz="2400" dirty="0">
                <a:latin typeface="华文中宋" panose="02010600040101010101" pitchFamily="2" charset="-122"/>
                <a:ea typeface="华文中宋" panose="02010600040101010101" pitchFamily="2" charset="-122"/>
              </a:rPr>
              <a:t>&amp;</a:t>
            </a:r>
            <a:r>
              <a:rPr lang="zh-CN" altLang="en-US" sz="2400" dirty="0">
                <a:latin typeface="华文中宋" panose="02010600040101010101" pitchFamily="2" charset="-122"/>
                <a:ea typeface="华文中宋" panose="02010600040101010101" pitchFamily="2" charset="-122"/>
              </a:rPr>
              <a:t>识别</a:t>
            </a:r>
            <a:r>
              <a:rPr lang="en-US" altLang="zh-CN" sz="2400" dirty="0">
                <a:latin typeface="华文中宋" panose="02010600040101010101" pitchFamily="2" charset="-122"/>
                <a:ea typeface="华文中宋" panose="02010600040101010101" pitchFamily="2" charset="-122"/>
              </a:rPr>
              <a:t>——</a:t>
            </a:r>
            <a:r>
              <a:rPr lang="en-US" altLang="zh-CN" sz="2400" dirty="0" err="1">
                <a:latin typeface="华文中宋" panose="02010600040101010101" pitchFamily="2" charset="-122"/>
                <a:ea typeface="华文中宋" panose="02010600040101010101" pitchFamily="2" charset="-122"/>
              </a:rPr>
              <a:t>RetinaFace&amp;Arcface</a:t>
            </a:r>
            <a:r>
              <a:rPr lang="en-US" altLang="zh-CN" sz="2400" dirty="0">
                <a:latin typeface="华文中宋" panose="02010600040101010101" pitchFamily="2" charset="-122"/>
                <a:ea typeface="华文中宋" panose="02010600040101010101" pitchFamily="2" charset="-122"/>
              </a:rPr>
              <a:t>  </a:t>
            </a:r>
            <a:r>
              <a:rPr lang="zh-CN" altLang="en-US" sz="2400" dirty="0">
                <a:latin typeface="华文中宋" panose="02010600040101010101" pitchFamily="2" charset="-122"/>
                <a:ea typeface="华文中宋" panose="02010600040101010101" pitchFamily="2" charset="-122"/>
              </a:rPr>
              <a:t>精准高效</a:t>
            </a:r>
            <a:endParaRPr lang="en-US" altLang="zh-CN" sz="2400" dirty="0">
              <a:latin typeface="华文中宋" panose="02010600040101010101" pitchFamily="2" charset="-122"/>
              <a:ea typeface="华文中宋" panose="02010600040101010101" pitchFamily="2" charset="-122"/>
            </a:endParaRPr>
          </a:p>
          <a:p>
            <a:pPr marL="285750">
              <a:lnSpc>
                <a:spcPct val="200000"/>
              </a:lnSpc>
              <a:buFont typeface="Wingdings" panose="05000000000000000000" pitchFamily="2" charset="2"/>
              <a:buChar char="Ø"/>
            </a:pPr>
            <a:r>
              <a:rPr lang="zh-CN" altLang="en-US" sz="2400" dirty="0">
                <a:latin typeface="华文中宋" panose="02010600040101010101" pitchFamily="2" charset="-122"/>
                <a:ea typeface="华文中宋" panose="02010600040101010101" pitchFamily="2" charset="-122"/>
              </a:rPr>
              <a:t>三大角度的安全策略相互配合，共同搭建系统保护罩</a:t>
            </a:r>
            <a:endParaRPr lang="en-US" altLang="zh-CN" sz="2400" dirty="0">
              <a:latin typeface="华文中宋" panose="02010600040101010101" pitchFamily="2" charset="-122"/>
              <a:ea typeface="华文中宋" panose="02010600040101010101" pitchFamily="2" charset="-122"/>
            </a:endParaRPr>
          </a:p>
          <a:p>
            <a:pPr marL="285750">
              <a:lnSpc>
                <a:spcPct val="200000"/>
              </a:lnSpc>
              <a:buFont typeface="Wingdings" panose="05000000000000000000" pitchFamily="2" charset="2"/>
              <a:buChar char="Ø"/>
            </a:pPr>
            <a:r>
              <a:rPr lang="zh-CN" altLang="en-US" sz="2400" dirty="0">
                <a:latin typeface="华文中宋" panose="02010600040101010101" pitchFamily="2" charset="-122"/>
                <a:ea typeface="华文中宋" panose="02010600040101010101" pitchFamily="2" charset="-122"/>
              </a:rPr>
              <a:t>用户友好</a:t>
            </a:r>
            <a:r>
              <a:rPr lang="en-US" altLang="zh-CN" sz="2400" dirty="0">
                <a:latin typeface="华文中宋" panose="02010600040101010101" pitchFamily="2" charset="-122"/>
                <a:ea typeface="华文中宋" panose="02010600040101010101" pitchFamily="2" charset="-122"/>
              </a:rPr>
              <a:t>——</a:t>
            </a:r>
            <a:r>
              <a:rPr lang="zh-CN" altLang="en-US" sz="2400" dirty="0">
                <a:latin typeface="华文中宋" panose="02010600040101010101" pitchFamily="2" charset="-122"/>
                <a:ea typeface="华文中宋" panose="02010600040101010101" pitchFamily="2" charset="-122"/>
              </a:rPr>
              <a:t>多端适配</a:t>
            </a:r>
            <a:endParaRPr lang="en-US" altLang="zh-CN" sz="2400" dirty="0">
              <a:latin typeface="华文中宋" panose="02010600040101010101" pitchFamily="2" charset="-122"/>
              <a:ea typeface="华文中宋" panose="02010600040101010101" pitchFamily="2" charset="-122"/>
            </a:endParaRPr>
          </a:p>
          <a:p>
            <a:pPr marL="285750">
              <a:lnSpc>
                <a:spcPct val="200000"/>
              </a:lnSpc>
              <a:buFont typeface="Wingdings" panose="05000000000000000000" pitchFamily="2" charset="2"/>
              <a:buChar char="Ø"/>
            </a:pPr>
            <a:r>
              <a:rPr lang="zh-CN" altLang="en-US" sz="2400" dirty="0">
                <a:latin typeface="华文中宋" panose="02010600040101010101" pitchFamily="2" charset="-122"/>
                <a:ea typeface="华文中宋" panose="02010600040101010101" pitchFamily="2" charset="-122"/>
              </a:rPr>
              <a:t>使用高性能</a:t>
            </a:r>
            <a:r>
              <a:rPr lang="en-US" altLang="zh-CN" sz="2400" dirty="0">
                <a:latin typeface="华文中宋" panose="02010600040101010101" pitchFamily="2" charset="-122"/>
                <a:ea typeface="华文中宋" panose="02010600040101010101" pitchFamily="2" charset="-122"/>
              </a:rPr>
              <a:t>GPU</a:t>
            </a:r>
            <a:r>
              <a:rPr lang="zh-CN" altLang="en-US" sz="2400" dirty="0">
                <a:latin typeface="华文中宋" panose="02010600040101010101" pitchFamily="2" charset="-122"/>
                <a:ea typeface="华文中宋" panose="02010600040101010101" pitchFamily="2" charset="-122"/>
              </a:rPr>
              <a:t>加速运算</a:t>
            </a:r>
            <a:endParaRPr lang="en-US" altLang="zh-CN" sz="2400" dirty="0">
              <a:latin typeface="华文中宋" panose="02010600040101010101" pitchFamily="2" charset="-122"/>
              <a:ea typeface="华文中宋" panose="02010600040101010101" pitchFamily="2" charset="-122"/>
            </a:endParaRPr>
          </a:p>
          <a:p>
            <a:pPr marL="285750">
              <a:lnSpc>
                <a:spcPct val="200000"/>
              </a:lnSpc>
              <a:buFont typeface="Wingdings" panose="05000000000000000000" pitchFamily="2" charset="2"/>
              <a:buChar char="Ø"/>
            </a:pPr>
            <a:r>
              <a:rPr lang="zh-CN" altLang="en-US" sz="2400" dirty="0">
                <a:latin typeface="华文中宋" panose="02010600040101010101" pitchFamily="2" charset="-122"/>
                <a:ea typeface="华文中宋" panose="02010600040101010101" pitchFamily="2" charset="-122"/>
              </a:rPr>
              <a:t>人脸识别缓存机制</a:t>
            </a:r>
          </a:p>
        </p:txBody>
      </p:sp>
    </p:spTree>
    <p:extLst>
      <p:ext uri="{BB962C8B-B14F-4D97-AF65-F5344CB8AC3E}">
        <p14:creationId xmlns:p14="http://schemas.microsoft.com/office/powerpoint/2010/main" val="22509271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494" y="447675"/>
            <a:ext cx="2212341" cy="589915"/>
          </a:xfrm>
        </p:spPr>
        <p:txBody>
          <a:bodyPr/>
          <a:lstStyle/>
          <a:p>
            <a:r>
              <a:rPr lang="zh-CN" altLang="en-US" dirty="0">
                <a:latin typeface="华文中宋" panose="02010600040101010101" pitchFamily="2" charset="-122"/>
                <a:ea typeface="华文中宋" panose="02010600040101010101" pitchFamily="2" charset="-122"/>
              </a:rPr>
              <a:t>创新之处</a:t>
            </a:r>
          </a:p>
        </p:txBody>
      </p:sp>
      <p:sp>
        <p:nvSpPr>
          <p:cNvPr id="5" name="文本框 4">
            <a:extLst>
              <a:ext uri="{FF2B5EF4-FFF2-40B4-BE49-F238E27FC236}">
                <a16:creationId xmlns:a16="http://schemas.microsoft.com/office/drawing/2014/main" id="{5C80348E-E81F-4C1B-9804-B6E610AE5FFD}"/>
              </a:ext>
            </a:extLst>
          </p:cNvPr>
          <p:cNvSpPr txBox="1"/>
          <p:nvPr/>
        </p:nvSpPr>
        <p:spPr>
          <a:xfrm>
            <a:off x="1297920" y="1817699"/>
            <a:ext cx="9399339" cy="1477328"/>
          </a:xfrm>
          <a:prstGeom prst="rect">
            <a:avLst/>
          </a:prstGeom>
          <a:noFill/>
        </p:spPr>
        <p:txBody>
          <a:bodyPr wrap="square" rtlCol="0">
            <a:spAutoFit/>
          </a:bodyPr>
          <a:lstStyle/>
          <a:p>
            <a:pPr indent="457200">
              <a:lnSpc>
                <a:spcPct val="150000"/>
              </a:lnSpc>
            </a:pPr>
            <a:r>
              <a:rPr lang="zh-CN" altLang="en-US" sz="2000" dirty="0">
                <a:latin typeface="华文中宋" panose="02010600040101010101" pitchFamily="2" charset="-122"/>
                <a:ea typeface="华文中宋" panose="02010600040101010101" pitchFamily="2" charset="-122"/>
              </a:rPr>
              <a:t>基于预训练模型，我们针对目标场景进行</a:t>
            </a:r>
            <a:r>
              <a:rPr lang="zh-CN" altLang="en-US" sz="2000" dirty="0">
                <a:solidFill>
                  <a:srgbClr val="FF0000"/>
                </a:solidFill>
                <a:latin typeface="华文中宋" panose="02010600040101010101" pitchFamily="2" charset="-122"/>
                <a:ea typeface="华文中宋" panose="02010600040101010101" pitchFamily="2" charset="-122"/>
              </a:rPr>
              <a:t>迁移学习</a:t>
            </a:r>
            <a:r>
              <a:rPr lang="zh-CN" altLang="en-US" sz="2000" dirty="0">
                <a:latin typeface="华文中宋" panose="02010600040101010101" pitchFamily="2" charset="-122"/>
                <a:ea typeface="华文中宋" panose="02010600040101010101" pitchFamily="2" charset="-122"/>
              </a:rPr>
              <a:t>，仅使用小规模数据集即可训练出效果可观的网络，节省训练成本。真实场景中，仅需一张照片</a:t>
            </a:r>
            <a:r>
              <a:rPr lang="en-US" altLang="zh-CN" sz="2000" dirty="0">
                <a:latin typeface="华文中宋" panose="02010600040101010101" pitchFamily="2" charset="-122"/>
                <a:ea typeface="华文中宋" panose="02010600040101010101" pitchFamily="2" charset="-122"/>
              </a:rPr>
              <a:t>/</a:t>
            </a:r>
            <a:r>
              <a:rPr lang="zh-CN" altLang="en-US" sz="2000" dirty="0">
                <a:latin typeface="华文中宋" panose="02010600040101010101" pitchFamily="2" charset="-122"/>
                <a:ea typeface="华文中宋" panose="02010600040101010101" pitchFamily="2" charset="-122"/>
              </a:rPr>
              <a:t>一段视频即可实现精确的人脸识别。</a:t>
            </a:r>
          </a:p>
        </p:txBody>
      </p:sp>
      <p:pic>
        <p:nvPicPr>
          <p:cNvPr id="9" name="图片 8">
            <a:extLst>
              <a:ext uri="{FF2B5EF4-FFF2-40B4-BE49-F238E27FC236}">
                <a16:creationId xmlns:a16="http://schemas.microsoft.com/office/drawing/2014/main" id="{9FF83269-2FBF-43A4-B937-67BB432F7A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3311" y="3566470"/>
            <a:ext cx="1768705" cy="2367099"/>
          </a:xfrm>
          <a:prstGeom prst="rect">
            <a:avLst/>
          </a:prstGeom>
        </p:spPr>
      </p:pic>
      <p:pic>
        <p:nvPicPr>
          <p:cNvPr id="11" name="图片 10">
            <a:extLst>
              <a:ext uri="{FF2B5EF4-FFF2-40B4-BE49-F238E27FC236}">
                <a16:creationId xmlns:a16="http://schemas.microsoft.com/office/drawing/2014/main" id="{72FBBA0C-A568-4A57-BD71-23B5B27C81F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914570" y="3566470"/>
            <a:ext cx="1880550" cy="2367099"/>
          </a:xfrm>
          <a:prstGeom prst="rect">
            <a:avLst/>
          </a:prstGeom>
        </p:spPr>
      </p:pic>
      <p:sp>
        <p:nvSpPr>
          <p:cNvPr id="12" name="箭头: 右 11">
            <a:extLst>
              <a:ext uri="{FF2B5EF4-FFF2-40B4-BE49-F238E27FC236}">
                <a16:creationId xmlns:a16="http://schemas.microsoft.com/office/drawing/2014/main" id="{0792CD4F-18F8-41A1-8EF0-386F04432BCD}"/>
              </a:ext>
            </a:extLst>
          </p:cNvPr>
          <p:cNvSpPr/>
          <p:nvPr/>
        </p:nvSpPr>
        <p:spPr>
          <a:xfrm>
            <a:off x="5155037" y="4598728"/>
            <a:ext cx="1429305" cy="46163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FA0E05CC-3982-47E2-8557-DA229AC8E688}"/>
              </a:ext>
            </a:extLst>
          </p:cNvPr>
          <p:cNvSpPr txBox="1"/>
          <p:nvPr/>
        </p:nvSpPr>
        <p:spPr>
          <a:xfrm>
            <a:off x="2351281" y="1196812"/>
            <a:ext cx="7602897" cy="461665"/>
          </a:xfrm>
          <a:prstGeom prst="rect">
            <a:avLst/>
          </a:prstGeom>
          <a:noFill/>
        </p:spPr>
        <p:txBody>
          <a:bodyPr wrap="square" rtlCol="0">
            <a:spAutoFit/>
          </a:bodyPr>
          <a:lstStyle/>
          <a:p>
            <a:pPr algn="ctr"/>
            <a:r>
              <a:rPr lang="zh-CN" altLang="en-US" sz="2400" dirty="0">
                <a:solidFill>
                  <a:schemeClr val="accent1">
                    <a:lumMod val="75000"/>
                  </a:schemeClr>
                </a:solidFill>
                <a:effectLst>
                  <a:outerShdw blurRad="38100" dist="19050" dir="2700000" algn="tl" rotWithShape="0">
                    <a:schemeClr val="dk1">
                      <a:alpha val="40000"/>
                    </a:schemeClr>
                  </a:outerShdw>
                </a:effectLst>
                <a:latin typeface="华文中宋" panose="02010600040101010101" pitchFamily="2" charset="-122"/>
                <a:ea typeface="华文中宋" panose="02010600040101010101" pitchFamily="2" charset="-122"/>
              </a:rPr>
              <a:t>人脸检测</a:t>
            </a:r>
            <a:r>
              <a:rPr lang="en-US" altLang="zh-CN" sz="2400" dirty="0">
                <a:solidFill>
                  <a:schemeClr val="accent1">
                    <a:lumMod val="75000"/>
                  </a:schemeClr>
                </a:solidFill>
                <a:effectLst>
                  <a:outerShdw blurRad="38100" dist="19050" dir="2700000" algn="tl" rotWithShape="0">
                    <a:schemeClr val="dk1">
                      <a:alpha val="40000"/>
                    </a:schemeClr>
                  </a:outerShdw>
                </a:effectLst>
                <a:latin typeface="华文中宋" panose="02010600040101010101" pitchFamily="2" charset="-122"/>
                <a:ea typeface="华文中宋" panose="02010600040101010101" pitchFamily="2" charset="-122"/>
              </a:rPr>
              <a:t>&amp;</a:t>
            </a:r>
            <a:r>
              <a:rPr lang="zh-CN" altLang="en-US" sz="2400" dirty="0">
                <a:solidFill>
                  <a:schemeClr val="accent1">
                    <a:lumMod val="75000"/>
                  </a:schemeClr>
                </a:solidFill>
                <a:effectLst>
                  <a:outerShdw blurRad="38100" dist="19050" dir="2700000" algn="tl" rotWithShape="0">
                    <a:schemeClr val="dk1">
                      <a:alpha val="40000"/>
                    </a:schemeClr>
                  </a:outerShdw>
                </a:effectLst>
                <a:latin typeface="华文中宋" panose="02010600040101010101" pitchFamily="2" charset="-122"/>
                <a:ea typeface="华文中宋" panose="02010600040101010101" pitchFamily="2" charset="-122"/>
              </a:rPr>
              <a:t>识别</a:t>
            </a:r>
            <a:r>
              <a:rPr lang="en-US" altLang="zh-CN" sz="2400" dirty="0">
                <a:solidFill>
                  <a:schemeClr val="accent1">
                    <a:lumMod val="75000"/>
                  </a:schemeClr>
                </a:solidFill>
                <a:effectLst>
                  <a:outerShdw blurRad="38100" dist="19050" dir="2700000" algn="tl" rotWithShape="0">
                    <a:schemeClr val="dk1">
                      <a:alpha val="40000"/>
                    </a:schemeClr>
                  </a:outerShdw>
                </a:effectLst>
                <a:latin typeface="华文中宋" panose="02010600040101010101" pitchFamily="2" charset="-122"/>
                <a:ea typeface="华文中宋" panose="02010600040101010101" pitchFamily="2" charset="-122"/>
              </a:rPr>
              <a:t>——</a:t>
            </a:r>
            <a:r>
              <a:rPr lang="en-US" altLang="zh-CN" sz="2400" dirty="0" err="1">
                <a:solidFill>
                  <a:schemeClr val="accent1">
                    <a:lumMod val="75000"/>
                  </a:schemeClr>
                </a:solidFill>
                <a:effectLst>
                  <a:outerShdw blurRad="38100" dist="19050" dir="2700000" algn="tl" rotWithShape="0">
                    <a:schemeClr val="dk1">
                      <a:alpha val="40000"/>
                    </a:schemeClr>
                  </a:outerShdw>
                </a:effectLst>
                <a:latin typeface="华文中宋" panose="02010600040101010101" pitchFamily="2" charset="-122"/>
                <a:ea typeface="华文中宋" panose="02010600040101010101" pitchFamily="2" charset="-122"/>
              </a:rPr>
              <a:t>RetinaFace&amp;Arcface</a:t>
            </a:r>
            <a:r>
              <a:rPr lang="en-US" altLang="zh-CN" sz="2400" dirty="0">
                <a:solidFill>
                  <a:schemeClr val="accent1">
                    <a:lumMod val="75000"/>
                  </a:schemeClr>
                </a:solidFill>
                <a:effectLst>
                  <a:outerShdw blurRad="38100" dist="19050" dir="2700000" algn="tl" rotWithShape="0">
                    <a:schemeClr val="dk1">
                      <a:alpha val="40000"/>
                    </a:schemeClr>
                  </a:outerShdw>
                </a:effectLst>
                <a:latin typeface="华文中宋" panose="02010600040101010101" pitchFamily="2" charset="-122"/>
                <a:ea typeface="华文中宋" panose="02010600040101010101" pitchFamily="2" charset="-122"/>
              </a:rPr>
              <a:t>  </a:t>
            </a:r>
            <a:r>
              <a:rPr lang="zh-CN" altLang="en-US" sz="2400" dirty="0">
                <a:solidFill>
                  <a:schemeClr val="accent1">
                    <a:lumMod val="75000"/>
                  </a:schemeClr>
                </a:solidFill>
                <a:effectLst>
                  <a:outerShdw blurRad="38100" dist="19050" dir="2700000" algn="tl" rotWithShape="0">
                    <a:schemeClr val="dk1">
                      <a:alpha val="40000"/>
                    </a:schemeClr>
                  </a:outerShdw>
                </a:effectLst>
                <a:latin typeface="华文中宋" panose="02010600040101010101" pitchFamily="2" charset="-122"/>
                <a:ea typeface="华文中宋" panose="02010600040101010101" pitchFamily="2" charset="-122"/>
              </a:rPr>
              <a:t>精准高效</a:t>
            </a:r>
          </a:p>
        </p:txBody>
      </p:sp>
      <p:pic>
        <p:nvPicPr>
          <p:cNvPr id="8" name="图片 7">
            <a:extLst>
              <a:ext uri="{FF2B5EF4-FFF2-40B4-BE49-F238E27FC236}">
                <a16:creationId xmlns:a16="http://schemas.microsoft.com/office/drawing/2014/main" id="{E9E03E86-1B32-4850-B383-9B4762F605E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67605" y="3454619"/>
            <a:ext cx="4819650" cy="2590800"/>
          </a:xfrm>
          <a:prstGeom prst="rect">
            <a:avLst/>
          </a:prstGeom>
        </p:spPr>
      </p:pic>
    </p:spTree>
    <p:extLst>
      <p:ext uri="{BB962C8B-B14F-4D97-AF65-F5344CB8AC3E}">
        <p14:creationId xmlns:p14="http://schemas.microsoft.com/office/powerpoint/2010/main" val="217773961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华文中宋" panose="02010600040101010101" pitchFamily="2" charset="-122"/>
                <a:ea typeface="华文中宋" panose="02010600040101010101" pitchFamily="2" charset="-122"/>
              </a:rPr>
              <a:t>创新之处</a:t>
            </a:r>
          </a:p>
        </p:txBody>
      </p:sp>
      <p:sp>
        <p:nvSpPr>
          <p:cNvPr id="4" name="文本框 3">
            <a:extLst>
              <a:ext uri="{FF2B5EF4-FFF2-40B4-BE49-F238E27FC236}">
                <a16:creationId xmlns:a16="http://schemas.microsoft.com/office/drawing/2014/main" id="{133B8E37-F45E-4E24-B76D-B7D960F15063}"/>
              </a:ext>
            </a:extLst>
          </p:cNvPr>
          <p:cNvSpPr txBox="1"/>
          <p:nvPr/>
        </p:nvSpPr>
        <p:spPr>
          <a:xfrm>
            <a:off x="2567253" y="1037590"/>
            <a:ext cx="7422903" cy="461665"/>
          </a:xfrm>
          <a:prstGeom prst="rect">
            <a:avLst/>
          </a:prstGeom>
          <a:noFill/>
        </p:spPr>
        <p:txBody>
          <a:bodyPr wrap="square" rtlCol="0">
            <a:spAutoFit/>
          </a:bodyPr>
          <a:lstStyle/>
          <a:p>
            <a:pPr algn="ctr"/>
            <a:r>
              <a:rPr lang="zh-CN" altLang="en-US" sz="2400" dirty="0">
                <a:solidFill>
                  <a:schemeClr val="accent1">
                    <a:lumMod val="75000"/>
                  </a:schemeClr>
                </a:solidFill>
                <a:effectLst>
                  <a:outerShdw blurRad="38100" dist="19050" dir="2700000" algn="tl" rotWithShape="0">
                    <a:schemeClr val="dk1">
                      <a:alpha val="40000"/>
                    </a:schemeClr>
                  </a:outerShdw>
                </a:effectLst>
                <a:latin typeface="华文中宋" panose="02010600040101010101" pitchFamily="2" charset="-122"/>
                <a:ea typeface="华文中宋" panose="02010600040101010101" pitchFamily="2" charset="-122"/>
              </a:rPr>
              <a:t>三大角度的安全策略相互配合，共同搭建系统保护罩</a:t>
            </a:r>
          </a:p>
        </p:txBody>
      </p:sp>
      <p:pic>
        <p:nvPicPr>
          <p:cNvPr id="7" name="图片 6">
            <a:extLst>
              <a:ext uri="{FF2B5EF4-FFF2-40B4-BE49-F238E27FC236}">
                <a16:creationId xmlns:a16="http://schemas.microsoft.com/office/drawing/2014/main" id="{4491E8FA-7E54-4888-9F1C-8BDFDCDE6A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7665" y="1627505"/>
            <a:ext cx="8940578" cy="4881450"/>
          </a:xfrm>
          <a:prstGeom prst="rect">
            <a:avLst/>
          </a:prstGeom>
        </p:spPr>
      </p:pic>
    </p:spTree>
    <p:extLst>
      <p:ext uri="{BB962C8B-B14F-4D97-AF65-F5344CB8AC3E}">
        <p14:creationId xmlns:p14="http://schemas.microsoft.com/office/powerpoint/2010/main" val="227240166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latin typeface="华文中宋" panose="02010600040101010101" pitchFamily="2" charset="-122"/>
                <a:ea typeface="华文中宋" panose="02010600040101010101" pitchFamily="2" charset="-122"/>
              </a:rPr>
              <a:t>创新之处</a:t>
            </a:r>
            <a:endParaRPr lang="zh-CN" altLang="en-US"/>
          </a:p>
        </p:txBody>
      </p:sp>
      <p:sp>
        <p:nvSpPr>
          <p:cNvPr id="3" name="文本框 2">
            <a:extLst>
              <a:ext uri="{FF2B5EF4-FFF2-40B4-BE49-F238E27FC236}">
                <a16:creationId xmlns:a16="http://schemas.microsoft.com/office/drawing/2014/main" id="{133B8E37-F45E-4E24-B76D-B7D960F15063}"/>
              </a:ext>
            </a:extLst>
          </p:cNvPr>
          <p:cNvSpPr txBox="1"/>
          <p:nvPr/>
        </p:nvSpPr>
        <p:spPr>
          <a:xfrm>
            <a:off x="-175560" y="1552294"/>
            <a:ext cx="627156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5B9BD5">
                    <a:lumMod val="75000"/>
                  </a:srgbClr>
                </a:solidFill>
                <a:effectLst>
                  <a:outerShdw blurRad="38100" dist="19050" dir="2700000" algn="tl" rotWithShape="0">
                    <a:prstClr val="black">
                      <a:alpha val="40000"/>
                    </a:prstClr>
                  </a:outerShdw>
                </a:effectLst>
                <a:uLnTx/>
                <a:uFillTx/>
                <a:latin typeface="华文中宋" panose="02010600040101010101" pitchFamily="2" charset="-122"/>
                <a:ea typeface="华文中宋" panose="02010600040101010101" pitchFamily="2" charset="-122"/>
                <a:cs typeface="+mn-cs"/>
              </a:rPr>
              <a:t>人脸</a:t>
            </a:r>
            <a:r>
              <a:rPr lang="zh-CN" altLang="en-US" sz="2400" dirty="0">
                <a:solidFill>
                  <a:srgbClr val="5B9BD5">
                    <a:lumMod val="75000"/>
                  </a:srgbClr>
                </a:solidFill>
                <a:effectLst>
                  <a:outerShdw blurRad="38100" dist="19050" dir="2700000" algn="tl" rotWithShape="0">
                    <a:prstClr val="black">
                      <a:alpha val="40000"/>
                    </a:prstClr>
                  </a:outerShdw>
                </a:effectLst>
                <a:latin typeface="华文中宋" panose="02010600040101010101" pitchFamily="2" charset="-122"/>
                <a:ea typeface="华文中宋" panose="02010600040101010101" pitchFamily="2" charset="-122"/>
              </a:rPr>
              <a:t>特征向量</a:t>
            </a:r>
            <a:r>
              <a:rPr kumimoji="0" lang="zh-CN" altLang="en-US" sz="2400" b="0" i="0" u="none" strike="noStrike" kern="1200" cap="none" spc="0" normalizeH="0" baseline="0" noProof="0" dirty="0">
                <a:ln>
                  <a:noFill/>
                </a:ln>
                <a:solidFill>
                  <a:srgbClr val="5B9BD5">
                    <a:lumMod val="75000"/>
                  </a:srgbClr>
                </a:solidFill>
                <a:effectLst>
                  <a:outerShdw blurRad="38100" dist="19050" dir="2700000" algn="tl" rotWithShape="0">
                    <a:prstClr val="black">
                      <a:alpha val="40000"/>
                    </a:prstClr>
                  </a:outerShdw>
                </a:effectLst>
                <a:uLnTx/>
                <a:uFillTx/>
                <a:latin typeface="华文中宋" panose="02010600040101010101" pitchFamily="2" charset="-122"/>
                <a:ea typeface="华文中宋" panose="02010600040101010101" pitchFamily="2" charset="-122"/>
                <a:cs typeface="+mn-cs"/>
              </a:rPr>
              <a:t>缓存机制</a:t>
            </a:r>
          </a:p>
        </p:txBody>
      </p:sp>
      <p:sp>
        <p:nvSpPr>
          <p:cNvPr id="6" name="文本框 5">
            <a:extLst>
              <a:ext uri="{FF2B5EF4-FFF2-40B4-BE49-F238E27FC236}">
                <a16:creationId xmlns:a16="http://schemas.microsoft.com/office/drawing/2014/main" id="{B8B955F6-8320-4F6D-967C-693A31AC0D04}"/>
              </a:ext>
            </a:extLst>
          </p:cNvPr>
          <p:cNvSpPr txBox="1"/>
          <p:nvPr/>
        </p:nvSpPr>
        <p:spPr>
          <a:xfrm>
            <a:off x="40827" y="3621269"/>
            <a:ext cx="6271560" cy="499496"/>
          </a:xfrm>
          <a:prstGeom prst="rect">
            <a:avLst/>
          </a:prstGeom>
          <a:noFill/>
        </p:spPr>
        <p:txBody>
          <a:bodyPr wrap="square" rtlCol="0">
            <a:spAutoFit/>
          </a:bodyPr>
          <a:lstStyle/>
          <a:p>
            <a:pPr indent="457200">
              <a:lnSpc>
                <a:spcPct val="150000"/>
              </a:lnSpc>
              <a:defRPr/>
            </a:pPr>
            <a:r>
              <a:rPr lang="zh-CN" altLang="en-US" sz="2000" dirty="0">
                <a:solidFill>
                  <a:prstClr val="black"/>
                </a:solidFill>
                <a:latin typeface="华文中宋" panose="02010600040101010101" pitchFamily="2" charset="-122"/>
                <a:ea typeface="华文中宋" panose="02010600040101010101" pitchFamily="2" charset="-122"/>
              </a:rPr>
              <a:t>受</a:t>
            </a:r>
            <a:r>
              <a:rPr kumimoji="0" lang="zh-CN" altLang="en-US" sz="2000" b="0" i="0" u="none" strike="noStrike" kern="1200" cap="none" spc="0" normalizeH="0" baseline="0" noProof="0" dirty="0">
                <a:ln>
                  <a:noFill/>
                </a:ln>
                <a:solidFill>
                  <a:prstClr val="black"/>
                </a:solidFill>
                <a:effectLst/>
                <a:uLnTx/>
                <a:uFillTx/>
                <a:latin typeface="华文中宋" panose="02010600040101010101" pitchFamily="2" charset="-122"/>
                <a:ea typeface="华文中宋" panose="02010600040101010101" pitchFamily="2" charset="-122"/>
              </a:rPr>
              <a:t>计算机通信中的缓存机制启发，设计了</a:t>
            </a:r>
            <a:r>
              <a:rPr lang="zh-CN" altLang="en-US" sz="2000" dirty="0">
                <a:solidFill>
                  <a:prstClr val="black"/>
                </a:solidFill>
                <a:latin typeface="华文中宋" panose="02010600040101010101" pitchFamily="2" charset="-122"/>
                <a:ea typeface="华文中宋" panose="02010600040101010101" pitchFamily="2" charset="-122"/>
              </a:rPr>
              <a:t>缓存机制</a:t>
            </a:r>
            <a:endParaRPr kumimoji="0" lang="en-US" altLang="zh-CN" sz="2000" b="0" i="0" u="none" strike="noStrike" kern="1200" cap="none" spc="0" normalizeH="0" baseline="0" noProof="0" dirty="0">
              <a:ln>
                <a:noFill/>
              </a:ln>
              <a:solidFill>
                <a:prstClr val="black"/>
              </a:solidFill>
              <a:effectLst/>
              <a:uLnTx/>
              <a:uFillTx/>
              <a:latin typeface="华文中宋" panose="02010600040101010101" pitchFamily="2" charset="-122"/>
              <a:ea typeface="华文中宋" panose="02010600040101010101" pitchFamily="2" charset="-122"/>
            </a:endParaRPr>
          </a:p>
        </p:txBody>
      </p:sp>
      <p:pic>
        <p:nvPicPr>
          <p:cNvPr id="7" name="图片 6">
            <a:extLst>
              <a:ext uri="{FF2B5EF4-FFF2-40B4-BE49-F238E27FC236}">
                <a16:creationId xmlns:a16="http://schemas.microsoft.com/office/drawing/2014/main" id="{FEDEE0A9-9648-49FE-9F5D-0C6D10E580D2}"/>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6312387" y="1428645"/>
            <a:ext cx="5233851" cy="4702730"/>
          </a:xfrm>
          <a:prstGeom prst="rect">
            <a:avLst/>
          </a:prstGeom>
          <a:noFill/>
          <a:ln>
            <a:noFill/>
          </a:ln>
        </p:spPr>
      </p:pic>
    </p:spTree>
    <p:extLst>
      <p:ext uri="{BB962C8B-B14F-4D97-AF65-F5344CB8AC3E}">
        <p14:creationId xmlns:p14="http://schemas.microsoft.com/office/powerpoint/2010/main" val="22956518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hidden="1"/>
          <p:cNvSpPr/>
          <p:nvPr/>
        </p:nvSpPr>
        <p:spPr>
          <a:xfrm>
            <a:off x="0" y="0"/>
            <a:ext cx="12192000" cy="6858000"/>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矩形 6" hidden="1"/>
          <p:cNvSpPr/>
          <p:nvPr/>
        </p:nvSpPr>
        <p:spPr>
          <a:xfrm>
            <a:off x="9980645" y="4376057"/>
            <a:ext cx="2211355" cy="248194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hidden="1"/>
          <p:cNvSpPr/>
          <p:nvPr/>
        </p:nvSpPr>
        <p:spPr>
          <a:xfrm>
            <a:off x="0" y="0"/>
            <a:ext cx="2211355" cy="248194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hidden="1"/>
          <p:cNvSpPr/>
          <p:nvPr/>
        </p:nvSpPr>
        <p:spPr>
          <a:xfrm>
            <a:off x="171061" y="205274"/>
            <a:ext cx="11849878" cy="6447453"/>
          </a:xfrm>
          <a:prstGeom prst="rect">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802433" y="2887825"/>
            <a:ext cx="821094" cy="11196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3100874" y="2887825"/>
            <a:ext cx="5952930" cy="9983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4000" dirty="0">
                <a:latin typeface="华文中宋" panose="02010600040101010101" pitchFamily="2" charset="-122"/>
                <a:ea typeface="华文中宋" panose="02010600040101010101" pitchFamily="2" charset="-122"/>
              </a:rPr>
              <a:t>项目背景</a:t>
            </a:r>
            <a:endParaRPr lang="en-US" altLang="zh-CN" sz="4000" dirty="0">
              <a:latin typeface="华文中宋" panose="02010600040101010101" pitchFamily="2" charset="-122"/>
              <a:ea typeface="华文中宋" panose="02010600040101010101" pitchFamily="2" charset="-122"/>
            </a:endParaRPr>
          </a:p>
        </p:txBody>
      </p:sp>
      <p:cxnSp>
        <p:nvCxnSpPr>
          <p:cNvPr id="11" name="直接连接符 10"/>
          <p:cNvCxnSpPr/>
          <p:nvPr/>
        </p:nvCxnSpPr>
        <p:spPr>
          <a:xfrm>
            <a:off x="3100874" y="2661876"/>
            <a:ext cx="3848192" cy="0"/>
          </a:xfrm>
          <a:prstGeom prst="line">
            <a:avLst/>
          </a:prstGeom>
          <a:ln>
            <a:solidFill>
              <a:schemeClr val="tx1">
                <a:lumMod val="50000"/>
                <a:lumOff val="50000"/>
              </a:schemeClr>
            </a:solidFill>
            <a:tailEnd type="diamond"/>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7120127" y="2232783"/>
            <a:ext cx="1970411" cy="646331"/>
          </a:xfrm>
          <a:prstGeom prst="rect">
            <a:avLst/>
          </a:prstGeom>
          <a:noFill/>
        </p:spPr>
        <p:txBody>
          <a:bodyPr wrap="none" rtlCol="0">
            <a:spAutoFit/>
          </a:bodyPr>
          <a:lstStyle/>
          <a:p>
            <a:r>
              <a:rPr lang="en-US" altLang="zh-CN" sz="3600" dirty="0">
                <a:latin typeface="汉仪君黑-45简" panose="020B0604020202020204" pitchFamily="34" charset="-122"/>
                <a:ea typeface="汉仪君黑-45简" panose="020B0604020202020204" pitchFamily="34" charset="-122"/>
              </a:rPr>
              <a:t>PART 01</a:t>
            </a:r>
            <a:endParaRPr lang="zh-CN" altLang="en-US" sz="3600" dirty="0">
              <a:latin typeface="汉仪君黑-45简" panose="020B0604020202020204" pitchFamily="34" charset="-122"/>
              <a:ea typeface="汉仪君黑-45简" panose="020B0604020202020204" pitchFamily="34" charset="-122"/>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图片 31">
            <a:extLst>
              <a:ext uri="{FF2B5EF4-FFF2-40B4-BE49-F238E27FC236}">
                <a16:creationId xmlns:a16="http://schemas.microsoft.com/office/drawing/2014/main" id="{A5B54BBB-42B0-41C8-84B0-F4EADC5CF92F}"/>
              </a:ext>
            </a:extLst>
          </p:cNvPr>
          <p:cNvPicPr>
            <a:picLocks noChangeAspect="1"/>
          </p:cNvPicPr>
          <p:nvPr/>
        </p:nvPicPr>
        <p:blipFill rotWithShape="1">
          <a:blip r:embed="rId2">
            <a:extLst>
              <a:ext uri="{28A0092B-C50C-407E-A947-70E740481C1C}">
                <a14:useLocalDpi xmlns:a14="http://schemas.microsoft.com/office/drawing/2010/main" val="0"/>
              </a:ext>
            </a:extLst>
          </a:blip>
          <a:srcRect r="2479" b="567"/>
          <a:stretch/>
        </p:blipFill>
        <p:spPr>
          <a:xfrm>
            <a:off x="1185380" y="1746235"/>
            <a:ext cx="9718593" cy="4777763"/>
          </a:xfrm>
          <a:prstGeom prst="rect">
            <a:avLst/>
          </a:prstGeom>
        </p:spPr>
      </p:pic>
      <p:sp>
        <p:nvSpPr>
          <p:cNvPr id="2" name="标题 1"/>
          <p:cNvSpPr>
            <a:spLocks noGrp="1"/>
          </p:cNvSpPr>
          <p:nvPr>
            <p:ph type="title"/>
          </p:nvPr>
        </p:nvSpPr>
        <p:spPr/>
        <p:txBody>
          <a:bodyPr/>
          <a:lstStyle/>
          <a:p>
            <a:r>
              <a:rPr lang="zh-CN" altLang="en-US">
                <a:latin typeface="华文中宋" panose="02010600040101010101" pitchFamily="2" charset="-122"/>
                <a:ea typeface="华文中宋" panose="02010600040101010101" pitchFamily="2" charset="-122"/>
              </a:rPr>
              <a:t>创新之处</a:t>
            </a:r>
            <a:endParaRPr lang="zh-CN" altLang="en-US"/>
          </a:p>
        </p:txBody>
      </p:sp>
      <p:sp>
        <p:nvSpPr>
          <p:cNvPr id="3" name="文本框 2">
            <a:extLst>
              <a:ext uri="{FF2B5EF4-FFF2-40B4-BE49-F238E27FC236}">
                <a16:creationId xmlns:a16="http://schemas.microsoft.com/office/drawing/2014/main" id="{133B8E37-F45E-4E24-B76D-B7D960F15063}"/>
              </a:ext>
            </a:extLst>
          </p:cNvPr>
          <p:cNvSpPr txBox="1"/>
          <p:nvPr/>
        </p:nvSpPr>
        <p:spPr>
          <a:xfrm>
            <a:off x="2805978" y="742632"/>
            <a:ext cx="627156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5B9BD5">
                    <a:lumMod val="75000"/>
                  </a:srgbClr>
                </a:solidFill>
                <a:effectLst>
                  <a:outerShdw blurRad="38100" dist="19050" dir="2700000" algn="tl" rotWithShape="0">
                    <a:prstClr val="black">
                      <a:alpha val="40000"/>
                    </a:prstClr>
                  </a:outerShdw>
                </a:effectLst>
                <a:uLnTx/>
                <a:uFillTx/>
                <a:latin typeface="华文中宋" panose="02010600040101010101" pitchFamily="2" charset="-122"/>
                <a:ea typeface="华文中宋" panose="02010600040101010101" pitchFamily="2" charset="-122"/>
                <a:cs typeface="+mn-cs"/>
              </a:rPr>
              <a:t>用户友好</a:t>
            </a:r>
            <a:r>
              <a:rPr kumimoji="0" lang="en-US" altLang="zh-CN" sz="2400" b="0" i="0" u="none" strike="noStrike" kern="1200" cap="none" spc="0" normalizeH="0" baseline="0" noProof="0" dirty="0">
                <a:ln>
                  <a:noFill/>
                </a:ln>
                <a:solidFill>
                  <a:srgbClr val="5B9BD5">
                    <a:lumMod val="75000"/>
                  </a:srgbClr>
                </a:solidFill>
                <a:effectLst>
                  <a:outerShdw blurRad="38100" dist="19050" dir="2700000" algn="tl" rotWithShape="0">
                    <a:prstClr val="black">
                      <a:alpha val="40000"/>
                    </a:prstClr>
                  </a:outerShdw>
                </a:effectLst>
                <a:uLnTx/>
                <a:uFillTx/>
                <a:latin typeface="华文中宋" panose="02010600040101010101" pitchFamily="2" charset="-122"/>
                <a:ea typeface="华文中宋" panose="02010600040101010101" pitchFamily="2" charset="-122"/>
                <a:cs typeface="+mn-cs"/>
              </a:rPr>
              <a:t>——</a:t>
            </a:r>
            <a:r>
              <a:rPr kumimoji="0" lang="zh-CN" altLang="en-US" sz="2400" b="0" i="0" u="none" strike="noStrike" kern="1200" cap="none" spc="0" normalizeH="0" baseline="0" noProof="0" dirty="0">
                <a:ln>
                  <a:noFill/>
                </a:ln>
                <a:solidFill>
                  <a:srgbClr val="5B9BD5">
                    <a:lumMod val="75000"/>
                  </a:srgbClr>
                </a:solidFill>
                <a:effectLst>
                  <a:outerShdw blurRad="38100" dist="19050" dir="2700000" algn="tl" rotWithShape="0">
                    <a:prstClr val="black">
                      <a:alpha val="40000"/>
                    </a:prstClr>
                  </a:outerShdw>
                </a:effectLst>
                <a:uLnTx/>
                <a:uFillTx/>
                <a:latin typeface="华文中宋" panose="02010600040101010101" pitchFamily="2" charset="-122"/>
                <a:ea typeface="华文中宋" panose="02010600040101010101" pitchFamily="2" charset="-122"/>
                <a:cs typeface="+mn-cs"/>
              </a:rPr>
              <a:t>多端适配</a:t>
            </a:r>
          </a:p>
        </p:txBody>
      </p:sp>
      <p:sp>
        <p:nvSpPr>
          <p:cNvPr id="6" name="文本框 5">
            <a:extLst>
              <a:ext uri="{FF2B5EF4-FFF2-40B4-BE49-F238E27FC236}">
                <a16:creationId xmlns:a16="http://schemas.microsoft.com/office/drawing/2014/main" id="{B8B955F6-8320-4F6D-967C-693A31AC0D04}"/>
              </a:ext>
            </a:extLst>
          </p:cNvPr>
          <p:cNvSpPr txBox="1"/>
          <p:nvPr/>
        </p:nvSpPr>
        <p:spPr>
          <a:xfrm>
            <a:off x="1520866" y="1246739"/>
            <a:ext cx="8841783" cy="499496"/>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华文中宋" panose="02010600040101010101" pitchFamily="2" charset="-122"/>
                <a:ea typeface="华文中宋" panose="02010600040101010101" pitchFamily="2" charset="-122"/>
              </a:rPr>
              <a:t>我们的系统针对三种用户群体针对性设计了客户端，以提供最佳的使用体验。</a:t>
            </a:r>
            <a:endParaRPr kumimoji="0" lang="en-US" altLang="zh-CN" sz="2000" b="0" i="0" u="none" strike="noStrike" kern="1200" cap="none" spc="0" normalizeH="0" baseline="0" noProof="0" dirty="0">
              <a:ln>
                <a:noFill/>
              </a:ln>
              <a:solidFill>
                <a:prstClr val="black"/>
              </a:solidFill>
              <a:effectLst/>
              <a:uLnTx/>
              <a:uFillTx/>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1188611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E7B6A000-929D-41EB-9E6B-06F59876B8DD}"/>
              </a:ext>
            </a:extLst>
          </p:cNvPr>
          <p:cNvPicPr>
            <a:picLocks noChangeAspect="1"/>
          </p:cNvPicPr>
          <p:nvPr/>
        </p:nvPicPr>
        <p:blipFill rotWithShape="1">
          <a:blip r:embed="rId3">
            <a:extLst>
              <a:ext uri="{28A0092B-C50C-407E-A947-70E740481C1C}">
                <a14:useLocalDpi xmlns:a14="http://schemas.microsoft.com/office/drawing/2010/main" val="0"/>
              </a:ext>
            </a:extLst>
          </a:blip>
          <a:srcRect l="3182" r="10307" b="1260"/>
          <a:stretch/>
        </p:blipFill>
        <p:spPr>
          <a:xfrm>
            <a:off x="898853" y="3624797"/>
            <a:ext cx="10270592" cy="2311774"/>
          </a:xfrm>
          <a:prstGeom prst="rect">
            <a:avLst/>
          </a:prstGeom>
        </p:spPr>
      </p:pic>
      <p:sp>
        <p:nvSpPr>
          <p:cNvPr id="2" name="标题 1"/>
          <p:cNvSpPr>
            <a:spLocks noGrp="1"/>
          </p:cNvSpPr>
          <p:nvPr>
            <p:ph type="title"/>
          </p:nvPr>
        </p:nvSpPr>
        <p:spPr>
          <a:xfrm>
            <a:off x="531494" y="447675"/>
            <a:ext cx="2212341" cy="589915"/>
          </a:xfrm>
        </p:spPr>
        <p:txBody>
          <a:bodyPr/>
          <a:lstStyle/>
          <a:p>
            <a:r>
              <a:rPr lang="zh-CN" altLang="en-US" dirty="0">
                <a:latin typeface="华文中宋" panose="02010600040101010101" pitchFamily="2" charset="-122"/>
                <a:ea typeface="华文中宋" panose="02010600040101010101" pitchFamily="2" charset="-122"/>
              </a:rPr>
              <a:t>创新之处</a:t>
            </a:r>
          </a:p>
        </p:txBody>
      </p:sp>
      <p:sp>
        <p:nvSpPr>
          <p:cNvPr id="5" name="文本框 4">
            <a:extLst>
              <a:ext uri="{FF2B5EF4-FFF2-40B4-BE49-F238E27FC236}">
                <a16:creationId xmlns:a16="http://schemas.microsoft.com/office/drawing/2014/main" id="{5C80348E-E81F-4C1B-9804-B6E610AE5FFD}"/>
              </a:ext>
            </a:extLst>
          </p:cNvPr>
          <p:cNvSpPr txBox="1"/>
          <p:nvPr/>
        </p:nvSpPr>
        <p:spPr>
          <a:xfrm>
            <a:off x="4517123" y="1499920"/>
            <a:ext cx="7114438" cy="1938992"/>
          </a:xfrm>
          <a:prstGeom prst="rect">
            <a:avLst/>
          </a:prstGeom>
          <a:noFill/>
        </p:spPr>
        <p:txBody>
          <a:bodyPr wrap="square" rtlCol="0">
            <a:spAutoFit/>
          </a:bodyPr>
          <a:lstStyle/>
          <a:p>
            <a:pPr marL="0" marR="0" lvl="0" indent="457200" algn="l" defTabSz="914400" rtl="0" eaLnBrk="1" fontAlgn="auto" latinLnBrk="0" hangingPunct="1">
              <a:lnSpc>
                <a:spcPct val="15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华文中宋" panose="02010600040101010101" pitchFamily="2" charset="-122"/>
                <a:ea typeface="华文中宋" panose="02010600040101010101" pitchFamily="2" charset="-122"/>
                <a:cs typeface="+mn-cs"/>
              </a:rPr>
              <a:t>人脸识别功能的核心代码基于</a:t>
            </a:r>
            <a:r>
              <a:rPr kumimoji="0" lang="en-US" altLang="zh-CN" sz="2000" b="0" i="0" u="none" strike="noStrike" kern="1200" cap="none" spc="0" normalizeH="0" baseline="0" noProof="0" dirty="0" err="1">
                <a:ln>
                  <a:noFill/>
                </a:ln>
                <a:solidFill>
                  <a:prstClr val="black"/>
                </a:solidFill>
                <a:effectLst/>
                <a:uLnTx/>
                <a:uFillTx/>
                <a:latin typeface="华文中宋" panose="02010600040101010101" pitchFamily="2" charset="-122"/>
                <a:ea typeface="华文中宋" panose="02010600040101010101" pitchFamily="2" charset="-122"/>
                <a:cs typeface="+mn-cs"/>
              </a:rPr>
              <a:t>PyTorch</a:t>
            </a:r>
            <a:r>
              <a:rPr kumimoji="0" lang="zh-CN" altLang="en-US" sz="2000" b="0" i="0" u="none" strike="noStrike" kern="1200" cap="none" spc="0" normalizeH="0" baseline="0" noProof="0" dirty="0">
                <a:ln>
                  <a:noFill/>
                </a:ln>
                <a:solidFill>
                  <a:prstClr val="black"/>
                </a:solidFill>
                <a:effectLst/>
                <a:uLnTx/>
                <a:uFillTx/>
                <a:latin typeface="华文中宋" panose="02010600040101010101" pitchFamily="2" charset="-122"/>
                <a:ea typeface="华文中宋" panose="02010600040101010101" pitchFamily="2" charset="-122"/>
                <a:cs typeface="+mn-cs"/>
              </a:rPr>
              <a:t>框架。使用</a:t>
            </a:r>
            <a:r>
              <a:rPr kumimoji="0" lang="en-US" altLang="zh-CN" sz="2000" b="0" i="0" u="none" strike="noStrike" kern="1200" cap="none" spc="0" normalizeH="0" baseline="0" noProof="0" dirty="0">
                <a:ln>
                  <a:noFill/>
                </a:ln>
                <a:solidFill>
                  <a:prstClr val="black"/>
                </a:solidFill>
                <a:effectLst/>
                <a:uLnTx/>
                <a:uFillTx/>
                <a:latin typeface="华文中宋" panose="02010600040101010101" pitchFamily="2" charset="-122"/>
                <a:ea typeface="华文中宋" panose="02010600040101010101" pitchFamily="2" charset="-122"/>
                <a:cs typeface="+mn-cs"/>
              </a:rPr>
              <a:t>CUDA Toolkit</a:t>
            </a:r>
            <a:r>
              <a:rPr kumimoji="0" lang="zh-CN" altLang="en-US" sz="2000" b="0" i="0" u="none" strike="noStrike" kern="1200" cap="none" spc="0" normalizeH="0" baseline="0" noProof="0" dirty="0">
                <a:ln>
                  <a:noFill/>
                </a:ln>
                <a:solidFill>
                  <a:prstClr val="black"/>
                </a:solidFill>
                <a:effectLst/>
                <a:uLnTx/>
                <a:uFillTx/>
                <a:latin typeface="华文中宋" panose="02010600040101010101" pitchFamily="2" charset="-122"/>
                <a:ea typeface="华文中宋" panose="02010600040101010101" pitchFamily="2" charset="-122"/>
                <a:cs typeface="+mn-cs"/>
              </a:rPr>
              <a:t>将网络部署到</a:t>
            </a:r>
            <a:r>
              <a:rPr kumimoji="0" lang="en-US" altLang="zh-CN" sz="2000" b="0" i="0" u="none" strike="noStrike" kern="1200" cap="none" spc="0" normalizeH="0" baseline="0" noProof="0" dirty="0">
                <a:ln>
                  <a:noFill/>
                </a:ln>
                <a:solidFill>
                  <a:prstClr val="black"/>
                </a:solidFill>
                <a:effectLst/>
                <a:uLnTx/>
                <a:uFillTx/>
                <a:latin typeface="华文中宋" panose="02010600040101010101" pitchFamily="2" charset="-122"/>
                <a:ea typeface="华文中宋" panose="02010600040101010101" pitchFamily="2" charset="-122"/>
                <a:cs typeface="+mn-cs"/>
              </a:rPr>
              <a:t>GPU</a:t>
            </a:r>
            <a:r>
              <a:rPr kumimoji="0" lang="zh-CN" altLang="en-US" sz="2000" b="0" i="0" u="none" strike="noStrike" kern="1200" cap="none" spc="0" normalizeH="0" baseline="0" noProof="0" dirty="0">
                <a:ln>
                  <a:noFill/>
                </a:ln>
                <a:solidFill>
                  <a:prstClr val="black"/>
                </a:solidFill>
                <a:effectLst/>
                <a:uLnTx/>
                <a:uFillTx/>
                <a:latin typeface="华文中宋" panose="02010600040101010101" pitchFamily="2" charset="-122"/>
                <a:ea typeface="华文中宋" panose="02010600040101010101" pitchFamily="2" charset="-122"/>
                <a:cs typeface="+mn-cs"/>
              </a:rPr>
              <a:t>上进行运算，可以显著加快算法运行的速度。同时，</a:t>
            </a:r>
            <a:r>
              <a:rPr kumimoji="0" lang="en-US" altLang="zh-CN" sz="2000" b="0" i="0" u="none" strike="noStrike" kern="1200" cap="none" spc="0" normalizeH="0" baseline="0" noProof="0" dirty="0" err="1">
                <a:ln>
                  <a:noFill/>
                </a:ln>
                <a:solidFill>
                  <a:prstClr val="black"/>
                </a:solidFill>
                <a:effectLst/>
                <a:uLnTx/>
                <a:uFillTx/>
                <a:latin typeface="华文中宋" panose="02010600040101010101" pitchFamily="2" charset="-122"/>
                <a:ea typeface="华文中宋" panose="02010600040101010101" pitchFamily="2" charset="-122"/>
                <a:cs typeface="+mn-cs"/>
              </a:rPr>
              <a:t>PyTorch</a:t>
            </a:r>
            <a:r>
              <a:rPr kumimoji="0" lang="zh-CN" altLang="en-US" sz="2000" b="0" i="0" u="none" strike="noStrike" kern="1200" cap="none" spc="0" normalizeH="0" baseline="0" noProof="0" dirty="0">
                <a:ln>
                  <a:noFill/>
                </a:ln>
                <a:solidFill>
                  <a:prstClr val="black"/>
                </a:solidFill>
                <a:effectLst/>
                <a:uLnTx/>
                <a:uFillTx/>
                <a:latin typeface="华文中宋" panose="02010600040101010101" pitchFamily="2" charset="-122"/>
                <a:ea typeface="华文中宋" panose="02010600040101010101" pitchFamily="2" charset="-122"/>
                <a:cs typeface="+mn-cs"/>
              </a:rPr>
              <a:t>框架具有优秀的可移植性，甚至可以在</a:t>
            </a:r>
            <a:r>
              <a:rPr kumimoji="0" lang="zh-CN" altLang="en-US" sz="2000" b="0" i="0" u="none" strike="noStrike" kern="1200" cap="none" spc="0" normalizeH="0" baseline="0" noProof="0" dirty="0">
                <a:ln>
                  <a:noFill/>
                </a:ln>
                <a:solidFill>
                  <a:srgbClr val="FF0000"/>
                </a:solidFill>
                <a:effectLst/>
                <a:uLnTx/>
                <a:uFillTx/>
                <a:latin typeface="华文中宋" panose="02010600040101010101" pitchFamily="2" charset="-122"/>
                <a:ea typeface="华文中宋" panose="02010600040101010101" pitchFamily="2" charset="-122"/>
                <a:cs typeface="+mn-cs"/>
              </a:rPr>
              <a:t>代码无改动</a:t>
            </a:r>
            <a:r>
              <a:rPr kumimoji="0" lang="zh-CN" altLang="en-US" sz="2000" b="0" i="0" u="none" strike="noStrike" kern="1200" cap="none" spc="0" normalizeH="0" baseline="0" noProof="0" dirty="0">
                <a:ln>
                  <a:noFill/>
                </a:ln>
                <a:solidFill>
                  <a:prstClr val="black"/>
                </a:solidFill>
                <a:effectLst/>
                <a:uLnTx/>
                <a:uFillTx/>
                <a:latin typeface="华文中宋" panose="02010600040101010101" pitchFamily="2" charset="-122"/>
                <a:ea typeface="华文中宋" panose="02010600040101010101" pitchFamily="2" charset="-122"/>
                <a:cs typeface="+mn-cs"/>
              </a:rPr>
              <a:t>的情况下将其部署到不同的</a:t>
            </a:r>
            <a:r>
              <a:rPr kumimoji="0" lang="en-US" altLang="zh-CN" sz="2000" b="0" i="0" u="none" strike="noStrike" kern="1200" cap="none" spc="0" normalizeH="0" baseline="0" noProof="0" dirty="0">
                <a:ln>
                  <a:noFill/>
                </a:ln>
                <a:solidFill>
                  <a:prstClr val="black"/>
                </a:solidFill>
                <a:effectLst/>
                <a:uLnTx/>
                <a:uFillTx/>
                <a:latin typeface="华文中宋" panose="02010600040101010101" pitchFamily="2" charset="-122"/>
                <a:ea typeface="华文中宋" panose="02010600040101010101" pitchFamily="2" charset="-122"/>
                <a:cs typeface="+mn-cs"/>
              </a:rPr>
              <a:t>GPU</a:t>
            </a:r>
            <a:r>
              <a:rPr kumimoji="0" lang="zh-CN" altLang="en-US" sz="2000" b="0" i="0" u="none" strike="noStrike" kern="1200" cap="none" spc="0" normalizeH="0" baseline="0" noProof="0" dirty="0">
                <a:ln>
                  <a:noFill/>
                </a:ln>
                <a:solidFill>
                  <a:prstClr val="black"/>
                </a:solidFill>
                <a:effectLst/>
                <a:uLnTx/>
                <a:uFillTx/>
                <a:latin typeface="华文中宋" panose="02010600040101010101" pitchFamily="2" charset="-122"/>
                <a:ea typeface="华文中宋" panose="02010600040101010101" pitchFamily="2" charset="-122"/>
                <a:cs typeface="+mn-cs"/>
              </a:rPr>
              <a:t>上。</a:t>
            </a:r>
          </a:p>
        </p:txBody>
      </p:sp>
      <p:sp>
        <p:nvSpPr>
          <p:cNvPr id="10" name="文本框 9">
            <a:extLst>
              <a:ext uri="{FF2B5EF4-FFF2-40B4-BE49-F238E27FC236}">
                <a16:creationId xmlns:a16="http://schemas.microsoft.com/office/drawing/2014/main" id="{FA0E05CC-3982-47E2-8557-DA229AC8E688}"/>
              </a:ext>
            </a:extLst>
          </p:cNvPr>
          <p:cNvSpPr txBox="1"/>
          <p:nvPr/>
        </p:nvSpPr>
        <p:spPr>
          <a:xfrm>
            <a:off x="3215167" y="852370"/>
            <a:ext cx="6031254"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5B9BD5">
                    <a:lumMod val="75000"/>
                  </a:srgbClr>
                </a:solidFill>
                <a:effectLst>
                  <a:outerShdw blurRad="38100" dist="19050" dir="2700000" algn="tl" rotWithShape="0">
                    <a:prstClr val="black">
                      <a:alpha val="40000"/>
                    </a:prstClr>
                  </a:outerShdw>
                </a:effectLst>
                <a:uLnTx/>
                <a:uFillTx/>
                <a:latin typeface="华文中宋" panose="02010600040101010101" pitchFamily="2" charset="-122"/>
                <a:ea typeface="华文中宋" panose="02010600040101010101" pitchFamily="2" charset="-122"/>
                <a:cs typeface="+mn-cs"/>
              </a:rPr>
              <a:t>使用高性能</a:t>
            </a:r>
            <a:r>
              <a:rPr kumimoji="0" lang="en-US" altLang="zh-CN" sz="2400" b="0" i="0" u="none" strike="noStrike" kern="1200" cap="none" spc="0" normalizeH="0" baseline="0" noProof="0" dirty="0">
                <a:ln>
                  <a:noFill/>
                </a:ln>
                <a:solidFill>
                  <a:srgbClr val="5B9BD5">
                    <a:lumMod val="75000"/>
                  </a:srgbClr>
                </a:solidFill>
                <a:effectLst>
                  <a:outerShdw blurRad="38100" dist="19050" dir="2700000" algn="tl" rotWithShape="0">
                    <a:prstClr val="black">
                      <a:alpha val="40000"/>
                    </a:prstClr>
                  </a:outerShdw>
                </a:effectLst>
                <a:uLnTx/>
                <a:uFillTx/>
                <a:latin typeface="华文中宋" panose="02010600040101010101" pitchFamily="2" charset="-122"/>
                <a:ea typeface="华文中宋" panose="02010600040101010101" pitchFamily="2" charset="-122"/>
                <a:cs typeface="+mn-cs"/>
              </a:rPr>
              <a:t>GPU</a:t>
            </a:r>
            <a:r>
              <a:rPr kumimoji="0" lang="zh-CN" altLang="en-US" sz="2400" b="0" i="0" u="none" strike="noStrike" kern="1200" cap="none" spc="0" normalizeH="0" baseline="0" noProof="0" dirty="0">
                <a:ln>
                  <a:noFill/>
                </a:ln>
                <a:solidFill>
                  <a:srgbClr val="5B9BD5">
                    <a:lumMod val="75000"/>
                  </a:srgbClr>
                </a:solidFill>
                <a:effectLst>
                  <a:outerShdw blurRad="38100" dist="19050" dir="2700000" algn="tl" rotWithShape="0">
                    <a:prstClr val="black">
                      <a:alpha val="40000"/>
                    </a:prstClr>
                  </a:outerShdw>
                </a:effectLst>
                <a:uLnTx/>
                <a:uFillTx/>
                <a:latin typeface="华文中宋" panose="02010600040101010101" pitchFamily="2" charset="-122"/>
                <a:ea typeface="华文中宋" panose="02010600040101010101" pitchFamily="2" charset="-122"/>
                <a:cs typeface="+mn-cs"/>
              </a:rPr>
              <a:t>加速运算</a:t>
            </a:r>
          </a:p>
        </p:txBody>
      </p:sp>
      <p:pic>
        <p:nvPicPr>
          <p:cNvPr id="4" name="图片 3">
            <a:extLst>
              <a:ext uri="{FF2B5EF4-FFF2-40B4-BE49-F238E27FC236}">
                <a16:creationId xmlns:a16="http://schemas.microsoft.com/office/drawing/2014/main" id="{E2B7BCED-CEE3-4419-8E3D-AC6FEE617C5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66733" y="1547075"/>
            <a:ext cx="2784167" cy="1568237"/>
          </a:xfrm>
          <a:prstGeom prst="rect">
            <a:avLst/>
          </a:prstGeom>
        </p:spPr>
      </p:pic>
      <p:cxnSp>
        <p:nvCxnSpPr>
          <p:cNvPr id="9" name="直接连接符 8">
            <a:extLst>
              <a:ext uri="{FF2B5EF4-FFF2-40B4-BE49-F238E27FC236}">
                <a16:creationId xmlns:a16="http://schemas.microsoft.com/office/drawing/2014/main" id="{F2DA30D4-FE3A-4A03-8F0A-69F8EF58F20A}"/>
              </a:ext>
            </a:extLst>
          </p:cNvPr>
          <p:cNvCxnSpPr>
            <a:cxnSpLocks/>
          </p:cNvCxnSpPr>
          <p:nvPr/>
        </p:nvCxnSpPr>
        <p:spPr>
          <a:xfrm>
            <a:off x="973394" y="5936571"/>
            <a:ext cx="10117393" cy="0"/>
          </a:xfrm>
          <a:prstGeom prst="line">
            <a:avLst/>
          </a:prstGeom>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6306311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0" y="0"/>
            <a:ext cx="12192000" cy="6858000"/>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矩形 6"/>
          <p:cNvSpPr/>
          <p:nvPr/>
        </p:nvSpPr>
        <p:spPr>
          <a:xfrm>
            <a:off x="9980645" y="4376057"/>
            <a:ext cx="2211355" cy="248194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0" y="0"/>
            <a:ext cx="2211355" cy="248194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171061" y="205274"/>
            <a:ext cx="11849878" cy="6447453"/>
          </a:xfrm>
          <a:prstGeom prst="rect">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802433" y="2887825"/>
            <a:ext cx="821094" cy="11196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3100874" y="2887825"/>
            <a:ext cx="5952930" cy="9983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文本框 30"/>
          <p:cNvSpPr txBox="1"/>
          <p:nvPr/>
        </p:nvSpPr>
        <p:spPr>
          <a:xfrm>
            <a:off x="4977745" y="3033069"/>
            <a:ext cx="2236510" cy="707886"/>
          </a:xfrm>
          <a:prstGeom prst="rect">
            <a:avLst/>
          </a:prstGeom>
          <a:noFill/>
        </p:spPr>
        <p:txBody>
          <a:bodyPr wrap="none" rtlCol="0">
            <a:spAutoFit/>
          </a:bodyPr>
          <a:lstStyle/>
          <a:p>
            <a:r>
              <a:rPr lang="zh-CN" altLang="en-US" sz="4000" dirty="0">
                <a:solidFill>
                  <a:schemeClr val="bg1"/>
                </a:solidFill>
                <a:latin typeface="华文中宋" panose="02010600040101010101" pitchFamily="2" charset="-122"/>
                <a:ea typeface="华文中宋" panose="02010600040101010101" pitchFamily="2" charset="-122"/>
              </a:rPr>
              <a:t>未来展望</a:t>
            </a:r>
          </a:p>
        </p:txBody>
      </p:sp>
      <p:cxnSp>
        <p:nvCxnSpPr>
          <p:cNvPr id="11" name="直接连接符 10"/>
          <p:cNvCxnSpPr/>
          <p:nvPr/>
        </p:nvCxnSpPr>
        <p:spPr>
          <a:xfrm>
            <a:off x="3100874" y="2661876"/>
            <a:ext cx="3848192" cy="0"/>
          </a:xfrm>
          <a:prstGeom prst="line">
            <a:avLst/>
          </a:prstGeom>
          <a:ln>
            <a:solidFill>
              <a:schemeClr val="tx1">
                <a:lumMod val="50000"/>
                <a:lumOff val="50000"/>
              </a:schemeClr>
            </a:solidFill>
            <a:tailEnd type="diamond"/>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7120127" y="2232783"/>
            <a:ext cx="1678152" cy="646331"/>
          </a:xfrm>
          <a:prstGeom prst="rect">
            <a:avLst/>
          </a:prstGeom>
          <a:noFill/>
        </p:spPr>
        <p:txBody>
          <a:bodyPr wrap="none" rtlCol="0">
            <a:spAutoFit/>
          </a:bodyPr>
          <a:lstStyle/>
          <a:p>
            <a:r>
              <a:rPr lang="en-US" altLang="zh-CN" sz="3600" dirty="0">
                <a:latin typeface="+mj-lt"/>
                <a:ea typeface="汉仪君黑-45简" panose="020B0604020202020204" pitchFamily="34" charset="-122"/>
              </a:rPr>
              <a:t>PART 05</a:t>
            </a:r>
            <a:endParaRPr lang="zh-CN" altLang="en-US" sz="3600" dirty="0">
              <a:latin typeface="+mj-lt"/>
              <a:ea typeface="汉仪君黑-45简" panose="020B0604020202020204" pitchFamily="34" charset="-122"/>
            </a:endParaRPr>
          </a:p>
        </p:txBody>
      </p:sp>
    </p:spTree>
    <p:extLst>
      <p:ext uri="{BB962C8B-B14F-4D97-AF65-F5344CB8AC3E}">
        <p14:creationId xmlns:p14="http://schemas.microsoft.com/office/powerpoint/2010/main" val="160918018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495" y="447675"/>
            <a:ext cx="2655588" cy="589915"/>
          </a:xfrm>
        </p:spPr>
        <p:txBody>
          <a:bodyPr/>
          <a:lstStyle/>
          <a:p>
            <a:r>
              <a:rPr lang="zh-CN" altLang="en-US" dirty="0">
                <a:latin typeface="华文中宋" panose="02010600040101010101" pitchFamily="2" charset="-122"/>
                <a:ea typeface="华文中宋" panose="02010600040101010101" pitchFamily="2" charset="-122"/>
                <a:sym typeface="+mn-ea"/>
              </a:rPr>
              <a:t>未来展望</a:t>
            </a:r>
          </a:p>
        </p:txBody>
      </p:sp>
      <p:sp>
        <p:nvSpPr>
          <p:cNvPr id="100" name="文本框 99"/>
          <p:cNvSpPr txBox="1"/>
          <p:nvPr/>
        </p:nvSpPr>
        <p:spPr>
          <a:xfrm>
            <a:off x="756747" y="1438234"/>
            <a:ext cx="7416424" cy="3849515"/>
          </a:xfrm>
          <a:prstGeom prst="rect">
            <a:avLst/>
          </a:prstGeom>
          <a:noFill/>
          <a:ln w="9525">
            <a:noFill/>
          </a:ln>
        </p:spPr>
        <p:txBody>
          <a:bodyPr wrap="square">
            <a:spAutoFit/>
          </a:bodyPr>
          <a:lstStyle/>
          <a:p>
            <a:pPr fontAlgn="auto">
              <a:lnSpc>
                <a:spcPct val="150000"/>
              </a:lnSpc>
            </a:pPr>
            <a:r>
              <a:rPr lang="zh-CN" altLang="en-US" sz="2400" dirty="0">
                <a:solidFill>
                  <a:srgbClr val="FF0000"/>
                </a:solidFill>
                <a:latin typeface="华文中宋" panose="02010600040101010101" pitchFamily="2" charset="-122"/>
                <a:ea typeface="华文中宋" panose="02010600040101010101" pitchFamily="2" charset="-122"/>
              </a:rPr>
              <a:t>多人脸识别</a:t>
            </a:r>
            <a:r>
              <a:rPr lang="zh-CN" altLang="en-US" sz="2400" dirty="0">
                <a:latin typeface="华文中宋" panose="02010600040101010101" pitchFamily="2" charset="-122"/>
                <a:ea typeface="华文中宋" panose="02010600040101010101" pitchFamily="2" charset="-122"/>
              </a:rPr>
              <a:t>和</a:t>
            </a:r>
            <a:r>
              <a:rPr lang="zh-CN" altLang="en-US" sz="2400" dirty="0">
                <a:solidFill>
                  <a:srgbClr val="FF0000"/>
                </a:solidFill>
                <a:latin typeface="华文中宋" panose="02010600040101010101" pitchFamily="2" charset="-122"/>
                <a:ea typeface="华文中宋" panose="02010600040101010101" pitchFamily="2" charset="-122"/>
              </a:rPr>
              <a:t>多维度的安全策略</a:t>
            </a:r>
            <a:endParaRPr lang="en-US" altLang="zh-CN" sz="2400" dirty="0">
              <a:solidFill>
                <a:srgbClr val="FF0000"/>
              </a:solidFill>
              <a:latin typeface="华文中宋" panose="02010600040101010101" pitchFamily="2" charset="-122"/>
              <a:ea typeface="华文中宋" panose="02010600040101010101" pitchFamily="2" charset="-122"/>
            </a:endParaRPr>
          </a:p>
          <a:p>
            <a:pPr fontAlgn="auto">
              <a:lnSpc>
                <a:spcPct val="150000"/>
              </a:lnSpc>
            </a:pPr>
            <a:r>
              <a:rPr lang="zh-CN" altLang="en-US" sz="2400" dirty="0">
                <a:latin typeface="华文中宋" panose="02010600040101010101" pitchFamily="2" charset="-122"/>
                <a:ea typeface="华文中宋" panose="02010600040101010101" pitchFamily="2" charset="-122"/>
              </a:rPr>
              <a:t>① 应用在暴乱、群体犯罪等事件中进行多人脸识别，从而迅速锁定罪犯身份</a:t>
            </a:r>
            <a:endParaRPr lang="en-US" altLang="zh-CN" sz="2400" dirty="0">
              <a:latin typeface="华文中宋" panose="02010600040101010101" pitchFamily="2" charset="-122"/>
              <a:ea typeface="华文中宋" panose="02010600040101010101" pitchFamily="2" charset="-122"/>
            </a:endParaRPr>
          </a:p>
          <a:p>
            <a:pPr fontAlgn="auto">
              <a:lnSpc>
                <a:spcPct val="150000"/>
              </a:lnSpc>
            </a:pPr>
            <a:endParaRPr lang="en-US" altLang="zh-CN" sz="2400" dirty="0">
              <a:latin typeface="华文中宋" panose="02010600040101010101" pitchFamily="2" charset="-122"/>
              <a:ea typeface="华文中宋" panose="02010600040101010101" pitchFamily="2" charset="-122"/>
            </a:endParaRPr>
          </a:p>
          <a:p>
            <a:pPr>
              <a:lnSpc>
                <a:spcPct val="150000"/>
              </a:lnSpc>
            </a:pPr>
            <a:r>
              <a:rPr lang="zh-CN" altLang="en-US" sz="2400" dirty="0">
                <a:latin typeface="华文中宋" panose="02010600040101010101" pitchFamily="2" charset="-122"/>
                <a:ea typeface="华文中宋" panose="02010600040101010101" pitchFamily="2" charset="-122"/>
              </a:rPr>
              <a:t>② 部署在学校、小区等地，辅助设置的门禁系统，精确识别进出者的身份，预防犯罪</a:t>
            </a:r>
            <a:endParaRPr lang="en-US" altLang="zh-CN" sz="2400" dirty="0">
              <a:latin typeface="华文中宋" panose="02010600040101010101" pitchFamily="2" charset="-122"/>
              <a:ea typeface="华文中宋" panose="02010600040101010101" pitchFamily="2" charset="-122"/>
            </a:endParaRPr>
          </a:p>
          <a:p>
            <a:pPr fontAlgn="auto">
              <a:lnSpc>
                <a:spcPct val="130000"/>
              </a:lnSpc>
            </a:pPr>
            <a:endParaRPr lang="en-US" altLang="zh-CN" sz="2400" dirty="0">
              <a:latin typeface="华文中宋" panose="02010600040101010101" pitchFamily="2" charset="-122"/>
              <a:ea typeface="华文中宋" panose="02010600040101010101" pitchFamily="2" charset="-122"/>
            </a:endParaRPr>
          </a:p>
        </p:txBody>
      </p:sp>
      <p:pic>
        <p:nvPicPr>
          <p:cNvPr id="5" name="图片 4">
            <a:extLst>
              <a:ext uri="{FF2B5EF4-FFF2-40B4-BE49-F238E27FC236}">
                <a16:creationId xmlns:a16="http://schemas.microsoft.com/office/drawing/2014/main" id="{6D8A1156-868A-468A-92CF-84CBFB7D0E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59863" y="878657"/>
            <a:ext cx="2156516" cy="2879738"/>
          </a:xfrm>
          <a:prstGeom prst="rect">
            <a:avLst/>
          </a:prstGeom>
        </p:spPr>
      </p:pic>
      <p:pic>
        <p:nvPicPr>
          <p:cNvPr id="6" name="图片 5">
            <a:extLst>
              <a:ext uri="{FF2B5EF4-FFF2-40B4-BE49-F238E27FC236}">
                <a16:creationId xmlns:a16="http://schemas.microsoft.com/office/drawing/2014/main" id="{77001E85-EBAC-4B54-8818-2AB2024967E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07907" y="4360206"/>
            <a:ext cx="2222981" cy="1863849"/>
          </a:xfrm>
          <a:prstGeom prst="rect">
            <a:avLst/>
          </a:prstGeom>
        </p:spPr>
      </p:pic>
      <p:pic>
        <p:nvPicPr>
          <p:cNvPr id="7" name="图片 6">
            <a:extLst>
              <a:ext uri="{FF2B5EF4-FFF2-40B4-BE49-F238E27FC236}">
                <a16:creationId xmlns:a16="http://schemas.microsoft.com/office/drawing/2014/main" id="{A9E9D2D6-40AF-447D-84FE-E35278407FA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730888" y="4891487"/>
            <a:ext cx="2022126" cy="1108115"/>
          </a:xfrm>
          <a:prstGeom prst="rect">
            <a:avLst/>
          </a:prstGeom>
        </p:spPr>
      </p:pic>
    </p:spTree>
    <p:extLst>
      <p:ext uri="{BB962C8B-B14F-4D97-AF65-F5344CB8AC3E}">
        <p14:creationId xmlns:p14="http://schemas.microsoft.com/office/powerpoint/2010/main" val="22621281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文本框 99"/>
          <p:cNvSpPr txBox="1"/>
          <p:nvPr/>
        </p:nvSpPr>
        <p:spPr>
          <a:xfrm>
            <a:off x="1683189" y="2531003"/>
            <a:ext cx="8845730" cy="1310102"/>
          </a:xfrm>
          <a:prstGeom prst="rect">
            <a:avLst/>
          </a:prstGeom>
          <a:noFill/>
          <a:ln w="9525">
            <a:noFill/>
          </a:ln>
        </p:spPr>
        <p:txBody>
          <a:bodyPr wrap="square">
            <a:spAutoFit/>
          </a:bodyPr>
          <a:lstStyle/>
          <a:p>
            <a:pPr algn="ctr" fontAlgn="auto">
              <a:lnSpc>
                <a:spcPct val="130000"/>
              </a:lnSpc>
            </a:pPr>
            <a:r>
              <a:rPr lang="zh-CN" altLang="en-US" sz="3200" dirty="0">
                <a:latin typeface="华文中宋" panose="02010600040101010101" pitchFamily="2" charset="-122"/>
                <a:ea typeface="华文中宋" panose="02010600040101010101" pitchFamily="2" charset="-122"/>
              </a:rPr>
              <a:t>感谢观看</a:t>
            </a:r>
            <a:endParaRPr lang="en-US" altLang="zh-CN" sz="3200" dirty="0">
              <a:latin typeface="华文中宋" panose="02010600040101010101" pitchFamily="2" charset="-122"/>
              <a:ea typeface="华文中宋" panose="02010600040101010101" pitchFamily="2" charset="-122"/>
            </a:endParaRPr>
          </a:p>
          <a:p>
            <a:pPr algn="ctr" fontAlgn="auto">
              <a:lnSpc>
                <a:spcPct val="130000"/>
              </a:lnSpc>
            </a:pPr>
            <a:r>
              <a:rPr lang="zh-CN" altLang="en-US" sz="3200" dirty="0">
                <a:latin typeface="华文中宋" panose="02010600040101010101" pitchFamily="2" charset="-122"/>
                <a:ea typeface="华文中宋" panose="02010600040101010101" pitchFamily="2" charset="-122"/>
              </a:rPr>
              <a:t>恳请各位评委老师批评指正</a:t>
            </a:r>
            <a:endParaRPr lang="en-US" altLang="zh-CN" sz="3200" dirty="0">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17223701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hidden="1"/>
          <p:cNvGrpSpPr/>
          <p:nvPr/>
        </p:nvGrpSpPr>
        <p:grpSpPr>
          <a:xfrm>
            <a:off x="0" y="0"/>
            <a:ext cx="12192000" cy="6858000"/>
            <a:chOff x="0" y="0"/>
            <a:chExt cx="19200" cy="10800"/>
          </a:xfrm>
        </p:grpSpPr>
        <p:sp>
          <p:nvSpPr>
            <p:cNvPr id="20" name="矩形 19"/>
            <p:cNvSpPr/>
            <p:nvPr/>
          </p:nvSpPr>
          <p:spPr>
            <a:xfrm>
              <a:off x="0" y="0"/>
              <a:ext cx="19200" cy="10800"/>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矩形 6"/>
            <p:cNvSpPr/>
            <p:nvPr/>
          </p:nvSpPr>
          <p:spPr>
            <a:xfrm>
              <a:off x="15718" y="6891"/>
              <a:ext cx="3482" cy="390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0" y="0"/>
              <a:ext cx="3482" cy="390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270" y="323"/>
              <a:ext cx="18661" cy="10153"/>
            </a:xfrm>
            <a:prstGeom prst="rect">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君黑-45简" panose="020B0604020202020204" pitchFamily="34" charset="-122"/>
                <a:ea typeface="汉仪君黑-45简" panose="020B0604020202020204" pitchFamily="34" charset="-122"/>
              </a:endParaRPr>
            </a:p>
          </p:txBody>
        </p:sp>
      </p:grpSp>
      <p:sp>
        <p:nvSpPr>
          <p:cNvPr id="10" name="矩形 9"/>
          <p:cNvSpPr/>
          <p:nvPr/>
        </p:nvSpPr>
        <p:spPr>
          <a:xfrm>
            <a:off x="802433" y="2887825"/>
            <a:ext cx="821094" cy="11196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中宋" panose="02010600040101010101" pitchFamily="2" charset="-122"/>
              <a:ea typeface="华文中宋" panose="02010600040101010101" pitchFamily="2" charset="-122"/>
            </a:endParaRPr>
          </a:p>
        </p:txBody>
      </p:sp>
      <p:sp>
        <p:nvSpPr>
          <p:cNvPr id="4" name="矩形 3"/>
          <p:cNvSpPr/>
          <p:nvPr/>
        </p:nvSpPr>
        <p:spPr>
          <a:xfrm>
            <a:off x="4729317" y="1802928"/>
            <a:ext cx="7032604" cy="3249682"/>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中宋" panose="02010600040101010101" pitchFamily="2" charset="-122"/>
              <a:ea typeface="华文中宋" panose="02010600040101010101" pitchFamily="2" charset="-122"/>
            </a:endParaRPr>
          </a:p>
        </p:txBody>
      </p:sp>
      <p:pic>
        <p:nvPicPr>
          <p:cNvPr id="1028" name="Picture 4" descr="查看源图像">
            <a:extLst>
              <a:ext uri="{FF2B5EF4-FFF2-40B4-BE49-F238E27FC236}">
                <a16:creationId xmlns:a16="http://schemas.microsoft.com/office/drawing/2014/main" id="{F608C788-7BB2-4771-89EC-EE200D945F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6531" y="2004040"/>
            <a:ext cx="4271188" cy="2847458"/>
          </a:xfrm>
          <a:prstGeom prst="rect">
            <a:avLst/>
          </a:prstGeom>
          <a:noFill/>
          <a:extLst>
            <a:ext uri="{909E8E84-426E-40DD-AFC4-6F175D3DCCD1}">
              <a14:hiddenFill xmlns:a14="http://schemas.microsoft.com/office/drawing/2010/main">
                <a:solidFill>
                  <a:srgbClr val="FFFFFF"/>
                </a:solidFill>
              </a14:hiddenFill>
            </a:ext>
          </a:extLst>
        </p:spPr>
      </p:pic>
      <p:sp>
        <p:nvSpPr>
          <p:cNvPr id="17" name="文本框 16">
            <a:extLst>
              <a:ext uri="{FF2B5EF4-FFF2-40B4-BE49-F238E27FC236}">
                <a16:creationId xmlns:a16="http://schemas.microsoft.com/office/drawing/2014/main" id="{B61E162B-5374-4BF3-A47D-891511FDD2CF}"/>
              </a:ext>
            </a:extLst>
          </p:cNvPr>
          <p:cNvSpPr txBox="1"/>
          <p:nvPr/>
        </p:nvSpPr>
        <p:spPr>
          <a:xfrm>
            <a:off x="833755" y="628650"/>
            <a:ext cx="6527940" cy="584775"/>
          </a:xfrm>
          <a:prstGeom prst="rect">
            <a:avLst/>
          </a:prstGeom>
          <a:solidFill>
            <a:srgbClr val="44546A"/>
          </a:solidFill>
        </p:spPr>
        <p:txBody>
          <a:bodyPr wrap="square" rtlCol="0">
            <a:spAutoFit/>
          </a:bodyPr>
          <a:lstStyle/>
          <a:p>
            <a:pPr algn="ctr"/>
            <a:r>
              <a:rPr lang="zh-CN" altLang="en-US" sz="3200" dirty="0">
                <a:solidFill>
                  <a:schemeClr val="bg1"/>
                </a:solidFill>
                <a:latin typeface="华文中宋" panose="02010600040101010101" pitchFamily="2" charset="-122"/>
                <a:ea typeface="华文中宋" panose="02010600040101010101" pitchFamily="2" charset="-122"/>
              </a:rPr>
              <a:t>项目背景</a:t>
            </a:r>
            <a:r>
              <a:rPr lang="en-US" altLang="zh-CN" sz="3200" dirty="0">
                <a:solidFill>
                  <a:schemeClr val="bg1"/>
                </a:solidFill>
                <a:latin typeface="华文中宋" panose="02010600040101010101" pitchFamily="2" charset="-122"/>
                <a:ea typeface="华文中宋" panose="02010600040101010101" pitchFamily="2" charset="-122"/>
              </a:rPr>
              <a:t>——</a:t>
            </a:r>
            <a:r>
              <a:rPr lang="zh-CN" altLang="en-US" sz="3200" dirty="0">
                <a:solidFill>
                  <a:schemeClr val="bg1"/>
                </a:solidFill>
                <a:latin typeface="华文中宋" panose="02010600040101010101" pitchFamily="2" charset="-122"/>
                <a:ea typeface="华文中宋" panose="02010600040101010101" pitchFamily="2" charset="-122"/>
              </a:rPr>
              <a:t>需要解决的实际问题</a:t>
            </a:r>
          </a:p>
        </p:txBody>
      </p:sp>
      <p:sp>
        <p:nvSpPr>
          <p:cNvPr id="12" name="矩形 11"/>
          <p:cNvSpPr/>
          <p:nvPr/>
        </p:nvSpPr>
        <p:spPr>
          <a:xfrm>
            <a:off x="4446120" y="2242829"/>
            <a:ext cx="4876151" cy="1938992"/>
          </a:xfrm>
          <a:prstGeom prst="rect">
            <a:avLst/>
          </a:prstGeom>
        </p:spPr>
        <p:txBody>
          <a:bodyPr wrap="square">
            <a:spAutoFit/>
          </a:bodyPr>
          <a:lstStyle/>
          <a:p>
            <a:pPr algn="ctr">
              <a:lnSpc>
                <a:spcPct val="200000"/>
              </a:lnSpc>
            </a:pPr>
            <a:r>
              <a:rPr lang="zh-CN" altLang="en-US" sz="2000" dirty="0">
                <a:latin typeface="华文中宋" panose="02010600040101010101" pitchFamily="2" charset="-122"/>
                <a:ea typeface="华文中宋" panose="02010600040101010101" pitchFamily="2" charset="-122"/>
              </a:rPr>
              <a:t>大学课堂存在考勤需求</a:t>
            </a:r>
            <a:endParaRPr lang="en-US" altLang="zh-CN" sz="2000" dirty="0">
              <a:latin typeface="华文中宋" panose="02010600040101010101" pitchFamily="2" charset="-122"/>
              <a:ea typeface="华文中宋" panose="02010600040101010101" pitchFamily="2" charset="-122"/>
            </a:endParaRPr>
          </a:p>
          <a:p>
            <a:pPr algn="ctr">
              <a:lnSpc>
                <a:spcPct val="200000"/>
              </a:lnSpc>
            </a:pPr>
            <a:r>
              <a:rPr lang="zh-CN" altLang="en-US" sz="2000" dirty="0">
                <a:latin typeface="华文中宋" panose="02010600040101010101" pitchFamily="2" charset="-122"/>
                <a:ea typeface="华文中宋" panose="02010600040101010101" pitchFamily="2" charset="-122"/>
              </a:rPr>
              <a:t>人数多的课程出勤统计不方便</a:t>
            </a:r>
            <a:endParaRPr lang="en-US" altLang="zh-CN" sz="2000" dirty="0">
              <a:latin typeface="华文中宋" panose="02010600040101010101" pitchFamily="2" charset="-122"/>
              <a:ea typeface="华文中宋" panose="02010600040101010101" pitchFamily="2" charset="-122"/>
            </a:endParaRPr>
          </a:p>
          <a:p>
            <a:pPr algn="ctr">
              <a:lnSpc>
                <a:spcPct val="200000"/>
              </a:lnSpc>
            </a:pPr>
            <a:r>
              <a:rPr lang="zh-CN" altLang="en-US" sz="2000" dirty="0">
                <a:latin typeface="华文中宋" panose="02010600040101010101" pitchFamily="2" charset="-122"/>
                <a:ea typeface="华文中宋" panose="02010600040101010101" pitchFamily="2" charset="-122"/>
                <a:sym typeface="方正大黑体_GBK" panose="02010600010101010101" charset="-122"/>
              </a:rPr>
              <a:t>目前的签到方法或多或少存在弊端</a:t>
            </a:r>
            <a:endParaRPr lang="en-US" altLang="zh-CN" sz="2000" dirty="0">
              <a:latin typeface="华文中宋" panose="02010600040101010101" pitchFamily="2" charset="-122"/>
              <a:ea typeface="华文中宋" panose="02010600040101010101" pitchFamily="2" charset="-122"/>
              <a:sym typeface="方正大黑体_GBK" panose="02010600010101010101" charset="-122"/>
            </a:endParaRPr>
          </a:p>
        </p:txBody>
      </p:sp>
      <p:sp>
        <p:nvSpPr>
          <p:cNvPr id="13" name="矩形 12"/>
          <p:cNvSpPr/>
          <p:nvPr/>
        </p:nvSpPr>
        <p:spPr>
          <a:xfrm>
            <a:off x="9921504" y="2067460"/>
            <a:ext cx="1840417" cy="2308324"/>
          </a:xfrm>
          <a:prstGeom prst="rect">
            <a:avLst/>
          </a:prstGeom>
        </p:spPr>
        <p:txBody>
          <a:bodyPr wrap="square">
            <a:spAutoFit/>
          </a:bodyPr>
          <a:lstStyle/>
          <a:p>
            <a:pPr>
              <a:lnSpc>
                <a:spcPct val="200000"/>
              </a:lnSpc>
            </a:pPr>
            <a:r>
              <a:rPr lang="zh-CN" altLang="en-US" sz="2400" dirty="0">
                <a:latin typeface="华文中宋" panose="02010600040101010101" pitchFamily="2" charset="-122"/>
                <a:ea typeface="华文中宋" panose="02010600040101010101" pitchFamily="2" charset="-122"/>
                <a:sym typeface="方正大黑体_GBK" panose="02010600010101010101" charset="-122"/>
              </a:rPr>
              <a:t>高效可靠且便于使用的签到系统</a:t>
            </a:r>
            <a:endParaRPr lang="en-US" altLang="zh-CN" sz="2400" dirty="0">
              <a:latin typeface="华文中宋" panose="02010600040101010101" pitchFamily="2" charset="-122"/>
              <a:ea typeface="华文中宋" panose="02010600040101010101" pitchFamily="2" charset="-122"/>
              <a:sym typeface="方正大黑体_GBK" panose="02010600010101010101" charset="-122"/>
            </a:endParaRPr>
          </a:p>
        </p:txBody>
      </p:sp>
      <p:sp>
        <p:nvSpPr>
          <p:cNvPr id="16" name=" 2050"/>
          <p:cNvSpPr/>
          <p:nvPr/>
        </p:nvSpPr>
        <p:spPr>
          <a:xfrm rot="10800000" flipH="1">
            <a:off x="9002133" y="2538534"/>
            <a:ext cx="213110" cy="1525284"/>
          </a:xfrm>
          <a:custGeom>
            <a:avLst/>
            <a:gdLst>
              <a:gd name="G0" fmla="val 0"/>
            </a:gdLst>
            <a:ahLst/>
            <a:cxnLst>
              <a:cxn ang="0">
                <a:pos x="G0" y="G0"/>
              </a:cxn>
              <a:cxn ang="0">
                <a:pos x="G0" y="G0"/>
              </a:cxn>
              <a:cxn ang="0">
                <a:pos x="0" y="0"/>
              </a:cxn>
              <a:cxn ang="0">
                <a:pos x="G0" y="G0"/>
              </a:cxn>
              <a:cxn ang="0">
                <a:pos x="G0" y="G0"/>
              </a:cxn>
              <a:cxn ang="0">
                <a:pos x="G0" y="G0"/>
              </a:cxn>
              <a:cxn ang="0">
                <a:pos x="G0" y="G0"/>
              </a:cxn>
              <a:cxn ang="0">
                <a:pos x="G0" y="G0"/>
              </a:cxn>
              <a:cxn ang="0">
                <a:pos x="G0" y="G0"/>
              </a:cxn>
              <a:cxn ang="0">
                <a:pos x="G0" y="G0"/>
              </a:cxn>
              <a:cxn ang="0">
                <a:pos x="G0" y="G0"/>
              </a:cxn>
              <a:cxn ang="0">
                <a:pos x="G0" y="G0"/>
              </a:cxn>
              <a:cxn ang="0">
                <a:pos x="G0" y="G0"/>
              </a:cxn>
              <a:cxn ang="0">
                <a:pos x="0" y="G0"/>
              </a:cxn>
              <a:cxn ang="0">
                <a:pos x="G0" y="G0"/>
              </a:cxn>
              <a:cxn ang="0">
                <a:pos x="G0" y="G0"/>
              </a:cxn>
              <a:cxn ang="0">
                <a:pos x="G0" y="G0"/>
              </a:cxn>
              <a:cxn ang="0">
                <a:pos x="G0" y="G0"/>
              </a:cxn>
              <a:cxn ang="0">
                <a:pos x="G0" y="G0"/>
              </a:cxn>
              <a:cxn ang="0">
                <a:pos x="G0" y="G0"/>
              </a:cxn>
              <a:cxn ang="0">
                <a:pos x="G0" y="G0"/>
              </a:cxn>
              <a:cxn ang="0">
                <a:pos x="G0" y="G0"/>
              </a:cxn>
            </a:cxnLst>
            <a:rect l="0" t="0" r="0" b="0"/>
            <a:pathLst>
              <a:path w="41" h="281">
                <a:moveTo>
                  <a:pt x="15" y="41"/>
                </a:moveTo>
                <a:cubicBezTo>
                  <a:pt x="15" y="29"/>
                  <a:pt x="13" y="19"/>
                  <a:pt x="11" y="13"/>
                </a:cubicBezTo>
                <a:cubicBezTo>
                  <a:pt x="9" y="7"/>
                  <a:pt x="5" y="2"/>
                  <a:pt x="0" y="0"/>
                </a:cubicBezTo>
                <a:cubicBezTo>
                  <a:pt x="10" y="0"/>
                  <a:pt x="17" y="3"/>
                  <a:pt x="21" y="9"/>
                </a:cubicBezTo>
                <a:cubicBezTo>
                  <a:pt x="25" y="14"/>
                  <a:pt x="27" y="27"/>
                  <a:pt x="27" y="45"/>
                </a:cubicBezTo>
                <a:cubicBezTo>
                  <a:pt x="27" y="103"/>
                  <a:pt x="27" y="103"/>
                  <a:pt x="27" y="103"/>
                </a:cubicBezTo>
                <a:cubicBezTo>
                  <a:pt x="27" y="114"/>
                  <a:pt x="28" y="122"/>
                  <a:pt x="30" y="128"/>
                </a:cubicBezTo>
                <a:cubicBezTo>
                  <a:pt x="32" y="134"/>
                  <a:pt x="35" y="138"/>
                  <a:pt x="41" y="141"/>
                </a:cubicBezTo>
                <a:cubicBezTo>
                  <a:pt x="35" y="143"/>
                  <a:pt x="31" y="147"/>
                  <a:pt x="30" y="153"/>
                </a:cubicBezTo>
                <a:cubicBezTo>
                  <a:pt x="28" y="158"/>
                  <a:pt x="27" y="167"/>
                  <a:pt x="27" y="179"/>
                </a:cubicBezTo>
                <a:cubicBezTo>
                  <a:pt x="27" y="232"/>
                  <a:pt x="27" y="232"/>
                  <a:pt x="27" y="232"/>
                </a:cubicBezTo>
                <a:cubicBezTo>
                  <a:pt x="27" y="245"/>
                  <a:pt x="26" y="255"/>
                  <a:pt x="25" y="262"/>
                </a:cubicBezTo>
                <a:cubicBezTo>
                  <a:pt x="23" y="269"/>
                  <a:pt x="20" y="274"/>
                  <a:pt x="16" y="277"/>
                </a:cubicBezTo>
                <a:cubicBezTo>
                  <a:pt x="12" y="279"/>
                  <a:pt x="7" y="281"/>
                  <a:pt x="0" y="281"/>
                </a:cubicBezTo>
                <a:cubicBezTo>
                  <a:pt x="5" y="279"/>
                  <a:pt x="9" y="274"/>
                  <a:pt x="11" y="268"/>
                </a:cubicBezTo>
                <a:cubicBezTo>
                  <a:pt x="13" y="261"/>
                  <a:pt x="15" y="252"/>
                  <a:pt x="15" y="240"/>
                </a:cubicBezTo>
                <a:cubicBezTo>
                  <a:pt x="15" y="186"/>
                  <a:pt x="15" y="186"/>
                  <a:pt x="15" y="186"/>
                </a:cubicBezTo>
                <a:cubicBezTo>
                  <a:pt x="15" y="172"/>
                  <a:pt x="15" y="162"/>
                  <a:pt x="17" y="155"/>
                </a:cubicBezTo>
                <a:cubicBezTo>
                  <a:pt x="19" y="148"/>
                  <a:pt x="23" y="144"/>
                  <a:pt x="29" y="141"/>
                </a:cubicBezTo>
                <a:cubicBezTo>
                  <a:pt x="23" y="138"/>
                  <a:pt x="19" y="133"/>
                  <a:pt x="17" y="127"/>
                </a:cubicBezTo>
                <a:cubicBezTo>
                  <a:pt x="15" y="121"/>
                  <a:pt x="15" y="111"/>
                  <a:pt x="15" y="98"/>
                </a:cubicBezTo>
                <a:lnTo>
                  <a:pt x="15" y="41"/>
                </a:lnTo>
                <a:close/>
              </a:path>
            </a:pathLst>
          </a:cu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zh-CN" altLang="en-US">
              <a:ln w="0"/>
              <a:solidFill>
                <a:schemeClr val="tx1"/>
              </a:solidFill>
              <a:effectLst>
                <a:outerShdw blurRad="38100" dist="19050" dir="2700000" algn="tl" rotWithShape="0">
                  <a:schemeClr val="dk1">
                    <a:alpha val="40000"/>
                  </a:schemeClr>
                </a:outerShdw>
              </a:effectLst>
            </a:endParaRPr>
          </a:p>
        </p:txBody>
      </p:sp>
      <p:sp>
        <p:nvSpPr>
          <p:cNvPr id="18" name="箭头: 右 12">
            <a:extLst>
              <a:ext uri="{FF2B5EF4-FFF2-40B4-BE49-F238E27FC236}">
                <a16:creationId xmlns:a16="http://schemas.microsoft.com/office/drawing/2014/main" id="{FED154A6-B4D5-4B23-996C-74F437F977C5}"/>
              </a:ext>
            </a:extLst>
          </p:cNvPr>
          <p:cNvSpPr/>
          <p:nvPr/>
        </p:nvSpPr>
        <p:spPr>
          <a:xfrm>
            <a:off x="9290238" y="3165838"/>
            <a:ext cx="582133" cy="261932"/>
          </a:xfrm>
          <a:prstGeom prst="rightArrow">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hidden="1"/>
          <p:cNvGrpSpPr/>
          <p:nvPr/>
        </p:nvGrpSpPr>
        <p:grpSpPr>
          <a:xfrm>
            <a:off x="0" y="0"/>
            <a:ext cx="12192000" cy="6858000"/>
            <a:chOff x="0" y="0"/>
            <a:chExt cx="19200" cy="10800"/>
          </a:xfrm>
        </p:grpSpPr>
        <p:sp>
          <p:nvSpPr>
            <p:cNvPr id="20" name="矩形 19"/>
            <p:cNvSpPr/>
            <p:nvPr/>
          </p:nvSpPr>
          <p:spPr>
            <a:xfrm>
              <a:off x="0" y="0"/>
              <a:ext cx="19200" cy="10800"/>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矩形 6"/>
            <p:cNvSpPr/>
            <p:nvPr/>
          </p:nvSpPr>
          <p:spPr>
            <a:xfrm>
              <a:off x="15718" y="6891"/>
              <a:ext cx="3482" cy="390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0" y="0"/>
              <a:ext cx="3482" cy="390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270" y="323"/>
              <a:ext cx="18661" cy="10153"/>
            </a:xfrm>
            <a:prstGeom prst="rect">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君黑-45简" panose="020B0604020202020204" pitchFamily="34" charset="-122"/>
                <a:ea typeface="汉仪君黑-45简" panose="020B0604020202020204" pitchFamily="34" charset="-122"/>
              </a:endParaRPr>
            </a:p>
          </p:txBody>
        </p:sp>
      </p:grpSp>
      <p:sp>
        <p:nvSpPr>
          <p:cNvPr id="10" name="矩形 9"/>
          <p:cNvSpPr/>
          <p:nvPr/>
        </p:nvSpPr>
        <p:spPr>
          <a:xfrm>
            <a:off x="802433" y="2887825"/>
            <a:ext cx="821094" cy="11196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中宋" panose="02010600040101010101" pitchFamily="2" charset="-122"/>
              <a:ea typeface="华文中宋" panose="02010600040101010101" pitchFamily="2" charset="-122"/>
            </a:endParaRPr>
          </a:p>
        </p:txBody>
      </p:sp>
      <p:sp>
        <p:nvSpPr>
          <p:cNvPr id="17" name="文本框 16">
            <a:extLst>
              <a:ext uri="{FF2B5EF4-FFF2-40B4-BE49-F238E27FC236}">
                <a16:creationId xmlns:a16="http://schemas.microsoft.com/office/drawing/2014/main" id="{B61E162B-5374-4BF3-A47D-891511FDD2CF}"/>
              </a:ext>
            </a:extLst>
          </p:cNvPr>
          <p:cNvSpPr txBox="1"/>
          <p:nvPr/>
        </p:nvSpPr>
        <p:spPr>
          <a:xfrm>
            <a:off x="833755" y="628650"/>
            <a:ext cx="7386014" cy="584775"/>
          </a:xfrm>
          <a:prstGeom prst="rect">
            <a:avLst/>
          </a:prstGeom>
          <a:solidFill>
            <a:srgbClr val="44546A"/>
          </a:solidFill>
        </p:spPr>
        <p:txBody>
          <a:bodyPr wrap="square" rtlCol="0">
            <a:spAutoFit/>
          </a:bodyPr>
          <a:lstStyle/>
          <a:p>
            <a:pPr algn="ctr"/>
            <a:r>
              <a:rPr lang="zh-CN" altLang="en-US" sz="3200" dirty="0">
                <a:solidFill>
                  <a:schemeClr val="bg1"/>
                </a:solidFill>
                <a:latin typeface="华文中宋" panose="02010600040101010101" pitchFamily="2" charset="-122"/>
                <a:ea typeface="华文中宋" panose="02010600040101010101" pitchFamily="2" charset="-122"/>
              </a:rPr>
              <a:t>项目背景</a:t>
            </a:r>
            <a:r>
              <a:rPr lang="en-US" altLang="zh-CN" sz="3200" dirty="0">
                <a:solidFill>
                  <a:schemeClr val="bg1"/>
                </a:solidFill>
                <a:latin typeface="华文中宋" panose="02010600040101010101" pitchFamily="2" charset="-122"/>
                <a:ea typeface="华文中宋" panose="02010600040101010101" pitchFamily="2" charset="-122"/>
              </a:rPr>
              <a:t>——</a:t>
            </a:r>
            <a:r>
              <a:rPr lang="zh-CN" altLang="en-US" sz="3200" dirty="0">
                <a:solidFill>
                  <a:schemeClr val="bg1"/>
                </a:solidFill>
                <a:latin typeface="华文中宋" panose="02010600040101010101" pitchFamily="2" charset="-122"/>
                <a:ea typeface="华文中宋" panose="02010600040101010101" pitchFamily="2" charset="-122"/>
              </a:rPr>
              <a:t>现有签到方式的弊端分析</a:t>
            </a:r>
          </a:p>
        </p:txBody>
      </p:sp>
      <p:sp>
        <p:nvSpPr>
          <p:cNvPr id="12" name="文本框 11">
            <a:extLst>
              <a:ext uri="{FF2B5EF4-FFF2-40B4-BE49-F238E27FC236}">
                <a16:creationId xmlns:a16="http://schemas.microsoft.com/office/drawing/2014/main" id="{1BC475D4-C2D7-4BE1-BCB2-790FA5EBB2B2}"/>
              </a:ext>
            </a:extLst>
          </p:cNvPr>
          <p:cNvSpPr txBox="1"/>
          <p:nvPr/>
        </p:nvSpPr>
        <p:spPr>
          <a:xfrm>
            <a:off x="6927742" y="1726227"/>
            <a:ext cx="4537230" cy="461665"/>
          </a:xfrm>
          <a:prstGeom prst="rect">
            <a:avLst/>
          </a:prstGeom>
          <a:noFill/>
        </p:spPr>
        <p:txBody>
          <a:bodyPr wrap="square" rtlCol="0">
            <a:spAutoFit/>
          </a:bodyPr>
          <a:lstStyle/>
          <a:p>
            <a:r>
              <a:rPr lang="zh-CN" altLang="en-US" sz="2400" b="1" dirty="0">
                <a:latin typeface="华文中宋" panose="02010600040101010101" pitchFamily="2" charset="-122"/>
                <a:ea typeface="华文中宋" panose="02010600040101010101" pitchFamily="2" charset="-122"/>
              </a:rPr>
              <a:t>期望我们的系统应该具有的功能：</a:t>
            </a:r>
          </a:p>
        </p:txBody>
      </p:sp>
      <p:sp>
        <p:nvSpPr>
          <p:cNvPr id="13" name="箭头: 右 12">
            <a:extLst>
              <a:ext uri="{FF2B5EF4-FFF2-40B4-BE49-F238E27FC236}">
                <a16:creationId xmlns:a16="http://schemas.microsoft.com/office/drawing/2014/main" id="{FED154A6-B4D5-4B23-996C-74F437F977C5}"/>
              </a:ext>
            </a:extLst>
          </p:cNvPr>
          <p:cNvSpPr/>
          <p:nvPr/>
        </p:nvSpPr>
        <p:spPr>
          <a:xfrm>
            <a:off x="5474423" y="3745566"/>
            <a:ext cx="1282504" cy="630219"/>
          </a:xfrm>
          <a:prstGeom prst="rightArrow">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a:extLst>
              <a:ext uri="{FF2B5EF4-FFF2-40B4-BE49-F238E27FC236}">
                <a16:creationId xmlns:a16="http://schemas.microsoft.com/office/drawing/2014/main" id="{BA326586-92A7-44A2-8535-3D63AE8820BE}"/>
              </a:ext>
            </a:extLst>
          </p:cNvPr>
          <p:cNvSpPr txBox="1"/>
          <p:nvPr/>
        </p:nvSpPr>
        <p:spPr>
          <a:xfrm>
            <a:off x="6927742" y="2235394"/>
            <a:ext cx="4591474" cy="3416320"/>
          </a:xfrm>
          <a:prstGeom prst="rect">
            <a:avLst/>
          </a:prstGeom>
          <a:noFill/>
        </p:spPr>
        <p:txBody>
          <a:bodyPr wrap="square" rtlCol="0">
            <a:spAutoFit/>
          </a:bodyPr>
          <a:lstStyle/>
          <a:p>
            <a:pPr marL="285750" indent="-285750">
              <a:lnSpc>
                <a:spcPct val="200000"/>
              </a:lnSpc>
              <a:buFont typeface="Wingdings" panose="05000000000000000000" pitchFamily="2" charset="2"/>
              <a:buChar char="l"/>
            </a:pPr>
            <a:r>
              <a:rPr lang="zh-CN" altLang="en-US" dirty="0">
                <a:latin typeface="华文中宋" panose="02010600040101010101" pitchFamily="2" charset="-122"/>
                <a:ea typeface="华文中宋" panose="02010600040101010101" pitchFamily="2" charset="-122"/>
              </a:rPr>
              <a:t>基于“多人脸识别”，人脸和学生一一对应，</a:t>
            </a:r>
            <a:r>
              <a:rPr lang="zh-CN" altLang="en-US" dirty="0">
                <a:solidFill>
                  <a:srgbClr val="FF0000"/>
                </a:solidFill>
                <a:latin typeface="华文中宋" panose="02010600040101010101" pitchFamily="2" charset="-122"/>
                <a:ea typeface="华文中宋" panose="02010600040101010101" pitchFamily="2" charset="-122"/>
              </a:rPr>
              <a:t>避免代签</a:t>
            </a:r>
            <a:endParaRPr lang="en-US" altLang="zh-CN" dirty="0">
              <a:solidFill>
                <a:srgbClr val="FF0000"/>
              </a:solidFill>
              <a:latin typeface="华文中宋" panose="02010600040101010101" pitchFamily="2" charset="-122"/>
              <a:ea typeface="华文中宋" panose="02010600040101010101" pitchFamily="2" charset="-122"/>
            </a:endParaRPr>
          </a:p>
          <a:p>
            <a:pPr marL="285750" indent="-285750">
              <a:lnSpc>
                <a:spcPct val="200000"/>
              </a:lnSpc>
              <a:buFont typeface="Wingdings" panose="05000000000000000000" pitchFamily="2" charset="2"/>
              <a:buChar char="l"/>
            </a:pPr>
            <a:r>
              <a:rPr lang="zh-CN" altLang="en-US" dirty="0">
                <a:latin typeface="华文中宋" panose="02010600040101010101" pitchFamily="2" charset="-122"/>
                <a:ea typeface="华文中宋" panose="02010600040101010101" pitchFamily="2" charset="-122"/>
              </a:rPr>
              <a:t>拍摄教室内合照并上传</a:t>
            </a:r>
            <a:endParaRPr lang="en-US" altLang="zh-CN" dirty="0">
              <a:latin typeface="华文中宋" panose="02010600040101010101" pitchFamily="2" charset="-122"/>
              <a:ea typeface="华文中宋" panose="02010600040101010101" pitchFamily="2" charset="-122"/>
            </a:endParaRPr>
          </a:p>
          <a:p>
            <a:pPr marL="285750" indent="-285750">
              <a:lnSpc>
                <a:spcPct val="200000"/>
              </a:lnSpc>
              <a:buFont typeface="Wingdings" panose="05000000000000000000" pitchFamily="2" charset="2"/>
              <a:buChar char="l"/>
            </a:pPr>
            <a:r>
              <a:rPr lang="zh-CN" altLang="en-US" dirty="0">
                <a:latin typeface="华文中宋" panose="02010600040101010101" pitchFamily="2" charset="-122"/>
                <a:ea typeface="华文中宋" panose="02010600040101010101" pitchFamily="2" charset="-122"/>
              </a:rPr>
              <a:t>查看课堂整体的缺勤情况</a:t>
            </a:r>
            <a:endParaRPr lang="en-US" altLang="zh-CN" dirty="0">
              <a:latin typeface="华文中宋" panose="02010600040101010101" pitchFamily="2" charset="-122"/>
              <a:ea typeface="华文中宋" panose="02010600040101010101" pitchFamily="2" charset="-122"/>
            </a:endParaRPr>
          </a:p>
          <a:p>
            <a:pPr marL="285750" indent="-285750">
              <a:lnSpc>
                <a:spcPct val="200000"/>
              </a:lnSpc>
              <a:buFont typeface="Wingdings" panose="05000000000000000000" pitchFamily="2" charset="2"/>
              <a:buChar char="l"/>
            </a:pPr>
            <a:r>
              <a:rPr lang="zh-CN" altLang="en-US" dirty="0">
                <a:latin typeface="华文中宋" panose="02010600040101010101" pitchFamily="2" charset="-122"/>
                <a:ea typeface="华文中宋" panose="02010600040101010101" pitchFamily="2" charset="-122"/>
              </a:rPr>
              <a:t>查看自己是否签到成功</a:t>
            </a:r>
            <a:endParaRPr lang="en-US" altLang="zh-CN" dirty="0">
              <a:latin typeface="华文中宋" panose="02010600040101010101" pitchFamily="2" charset="-122"/>
              <a:ea typeface="华文中宋" panose="02010600040101010101" pitchFamily="2" charset="-122"/>
            </a:endParaRPr>
          </a:p>
          <a:p>
            <a:pPr marL="285750" indent="-285750">
              <a:lnSpc>
                <a:spcPct val="200000"/>
              </a:lnSpc>
              <a:buFont typeface="Wingdings" panose="05000000000000000000" pitchFamily="2" charset="2"/>
              <a:buChar char="l"/>
            </a:pPr>
            <a:r>
              <a:rPr lang="zh-CN" altLang="en-US" dirty="0">
                <a:latin typeface="华文中宋" panose="02010600040101010101" pitchFamily="2" charset="-122"/>
                <a:ea typeface="华文中宋" panose="02010600040101010101" pitchFamily="2" charset="-122"/>
              </a:rPr>
              <a:t>未成功签到有权发起“</a:t>
            </a:r>
            <a:r>
              <a:rPr lang="zh-CN" altLang="en-US" dirty="0">
                <a:solidFill>
                  <a:srgbClr val="FF0000"/>
                </a:solidFill>
                <a:latin typeface="华文中宋" panose="02010600040101010101" pitchFamily="2" charset="-122"/>
                <a:ea typeface="华文中宋" panose="02010600040101010101" pitchFamily="2" charset="-122"/>
              </a:rPr>
              <a:t>申诉</a:t>
            </a:r>
            <a:r>
              <a:rPr lang="zh-CN" altLang="en-US" dirty="0">
                <a:latin typeface="华文中宋" panose="02010600040101010101" pitchFamily="2" charset="-122"/>
                <a:ea typeface="华文中宋" panose="02010600040101010101" pitchFamily="2" charset="-122"/>
              </a:rPr>
              <a:t>”</a:t>
            </a:r>
          </a:p>
        </p:txBody>
      </p:sp>
      <p:sp>
        <p:nvSpPr>
          <p:cNvPr id="33" name="矩形 32">
            <a:extLst>
              <a:ext uri="{FF2B5EF4-FFF2-40B4-BE49-F238E27FC236}">
                <a16:creationId xmlns:a16="http://schemas.microsoft.com/office/drawing/2014/main" id="{1E802F46-5A23-4AC6-86D0-FCE738F4A986}"/>
              </a:ext>
            </a:extLst>
          </p:cNvPr>
          <p:cNvSpPr/>
          <p:nvPr/>
        </p:nvSpPr>
        <p:spPr>
          <a:xfrm>
            <a:off x="804996" y="2962480"/>
            <a:ext cx="821094" cy="11196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华文中宋" panose="02010600040101010101" pitchFamily="2" charset="-122"/>
              <a:ea typeface="华文中宋" panose="02010600040101010101" pitchFamily="2" charset="-122"/>
              <a:cs typeface="+mn-cs"/>
            </a:endParaRPr>
          </a:p>
        </p:txBody>
      </p:sp>
      <p:graphicFrame>
        <p:nvGraphicFramePr>
          <p:cNvPr id="34" name="表格 33">
            <a:extLst>
              <a:ext uri="{FF2B5EF4-FFF2-40B4-BE49-F238E27FC236}">
                <a16:creationId xmlns:a16="http://schemas.microsoft.com/office/drawing/2014/main" id="{94573B45-43E2-4458-A1A5-90E92CBDF731}"/>
              </a:ext>
            </a:extLst>
          </p:cNvPr>
          <p:cNvGraphicFramePr>
            <a:graphicFrameLocks noGrp="1"/>
          </p:cNvGraphicFramePr>
          <p:nvPr>
            <p:extLst>
              <p:ext uri="{D42A27DB-BD31-4B8C-83A1-F6EECF244321}">
                <p14:modId xmlns:p14="http://schemas.microsoft.com/office/powerpoint/2010/main" val="3577884627"/>
              </p:ext>
            </p:extLst>
          </p:nvPr>
        </p:nvGraphicFramePr>
        <p:xfrm>
          <a:off x="659838" y="1688077"/>
          <a:ext cx="4638106" cy="4169470"/>
        </p:xfrm>
        <a:graphic>
          <a:graphicData uri="http://schemas.openxmlformats.org/drawingml/2006/table">
            <a:tbl>
              <a:tblPr firstRow="1" bandRow="1">
                <a:tableStyleId>{5C22544A-7EE6-4342-B048-85BDC9FD1C3A}</a:tableStyleId>
              </a:tblPr>
              <a:tblGrid>
                <a:gridCol w="2060367">
                  <a:extLst>
                    <a:ext uri="{9D8B030D-6E8A-4147-A177-3AD203B41FA5}">
                      <a16:colId xmlns:a16="http://schemas.microsoft.com/office/drawing/2014/main" val="3911161794"/>
                    </a:ext>
                  </a:extLst>
                </a:gridCol>
                <a:gridCol w="2577739">
                  <a:extLst>
                    <a:ext uri="{9D8B030D-6E8A-4147-A177-3AD203B41FA5}">
                      <a16:colId xmlns:a16="http://schemas.microsoft.com/office/drawing/2014/main" val="4276910786"/>
                    </a:ext>
                  </a:extLst>
                </a:gridCol>
              </a:tblGrid>
              <a:tr h="971361">
                <a:tc>
                  <a:txBody>
                    <a:bodyPr/>
                    <a:lstStyle/>
                    <a:p>
                      <a:pPr algn="ctr">
                        <a:lnSpc>
                          <a:spcPct val="200000"/>
                        </a:lnSpc>
                      </a:pPr>
                      <a:r>
                        <a:rPr lang="zh-CN" altLang="en-US" sz="2400" dirty="0"/>
                        <a:t>签到方式</a:t>
                      </a:r>
                    </a:p>
                  </a:txBody>
                  <a:tcPr/>
                </a:tc>
                <a:tc>
                  <a:txBody>
                    <a:bodyPr/>
                    <a:lstStyle/>
                    <a:p>
                      <a:pPr algn="ctr">
                        <a:lnSpc>
                          <a:spcPct val="200000"/>
                        </a:lnSpc>
                      </a:pPr>
                      <a:r>
                        <a:rPr lang="zh-CN" altLang="en-US" sz="2400" dirty="0"/>
                        <a:t>弊端</a:t>
                      </a:r>
                    </a:p>
                  </a:txBody>
                  <a:tcPr/>
                </a:tc>
                <a:extLst>
                  <a:ext uri="{0D108BD9-81ED-4DB2-BD59-A6C34878D82A}">
                    <a16:rowId xmlns:a16="http://schemas.microsoft.com/office/drawing/2014/main" val="1924544825"/>
                  </a:ext>
                </a:extLst>
              </a:tr>
              <a:tr h="971361">
                <a:tc>
                  <a:txBody>
                    <a:bodyPr/>
                    <a:lstStyle/>
                    <a:p>
                      <a:pPr algn="ctr">
                        <a:lnSpc>
                          <a:spcPct val="250000"/>
                        </a:lnSpc>
                      </a:pPr>
                      <a:r>
                        <a:rPr lang="zh-CN" altLang="en-US" b="1"/>
                        <a:t>点名签到</a:t>
                      </a:r>
                    </a:p>
                  </a:txBody>
                  <a:tcPr/>
                </a:tc>
                <a:tc>
                  <a:txBody>
                    <a:bodyPr/>
                    <a:lstStyle/>
                    <a:p>
                      <a:pPr algn="ctr">
                        <a:lnSpc>
                          <a:spcPct val="250000"/>
                        </a:lnSpc>
                      </a:pPr>
                      <a:r>
                        <a:rPr lang="zh-CN" altLang="en-US" dirty="0"/>
                        <a:t>人数多时浪费时间</a:t>
                      </a:r>
                    </a:p>
                  </a:txBody>
                  <a:tcPr/>
                </a:tc>
                <a:extLst>
                  <a:ext uri="{0D108BD9-81ED-4DB2-BD59-A6C34878D82A}">
                    <a16:rowId xmlns:a16="http://schemas.microsoft.com/office/drawing/2014/main" val="3953819672"/>
                  </a:ext>
                </a:extLst>
              </a:tr>
              <a:tr h="1113374">
                <a:tc>
                  <a:txBody>
                    <a:bodyPr/>
                    <a:lstStyle/>
                    <a:p>
                      <a:pPr algn="ctr">
                        <a:lnSpc>
                          <a:spcPct val="250000"/>
                        </a:lnSpc>
                      </a:pPr>
                      <a:r>
                        <a:rPr lang="en-US" altLang="zh-CN" b="1"/>
                        <a:t>GPS</a:t>
                      </a:r>
                      <a:r>
                        <a:rPr lang="zh-CN" altLang="en-US" b="1"/>
                        <a:t>签到</a:t>
                      </a:r>
                    </a:p>
                  </a:txBody>
                  <a:tcPr/>
                </a:tc>
                <a:tc>
                  <a:txBody>
                    <a:bodyPr/>
                    <a:lstStyle/>
                    <a:p>
                      <a:pPr algn="l"/>
                      <a:endParaRPr lang="en-US" altLang="zh-CN" sz="600" dirty="0"/>
                    </a:p>
                    <a:p>
                      <a:pPr algn="ctr">
                        <a:lnSpc>
                          <a:spcPct val="150000"/>
                        </a:lnSpc>
                      </a:pPr>
                      <a:r>
                        <a:rPr lang="zh-CN" altLang="en-US" dirty="0"/>
                        <a:t>定位不能精确到教室</a:t>
                      </a:r>
                      <a:endParaRPr lang="en-US" altLang="zh-CN" dirty="0"/>
                    </a:p>
                    <a:p>
                      <a:pPr algn="ctr">
                        <a:lnSpc>
                          <a:spcPct val="150000"/>
                        </a:lnSpc>
                      </a:pPr>
                      <a:r>
                        <a:rPr lang="zh-CN" altLang="en-US" dirty="0"/>
                        <a:t>存在代签</a:t>
                      </a:r>
                    </a:p>
                  </a:txBody>
                  <a:tcPr/>
                </a:tc>
                <a:extLst>
                  <a:ext uri="{0D108BD9-81ED-4DB2-BD59-A6C34878D82A}">
                    <a16:rowId xmlns:a16="http://schemas.microsoft.com/office/drawing/2014/main" val="2583650536"/>
                  </a:ext>
                </a:extLst>
              </a:tr>
              <a:tr h="1113374">
                <a:tc>
                  <a:txBody>
                    <a:bodyPr/>
                    <a:lstStyle/>
                    <a:p>
                      <a:pPr algn="ctr">
                        <a:lnSpc>
                          <a:spcPct val="250000"/>
                        </a:lnSpc>
                      </a:pPr>
                      <a:r>
                        <a:rPr lang="zh-CN" altLang="en-US" b="1"/>
                        <a:t>扫码签到</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800" dirty="0"/>
                    </a:p>
                    <a:p>
                      <a:pPr algn="ctr">
                        <a:lnSpc>
                          <a:spcPct val="150000"/>
                        </a:lnSpc>
                      </a:pPr>
                      <a:r>
                        <a:rPr lang="zh-CN" altLang="en-US" dirty="0"/>
                        <a:t>需要学生带手机</a:t>
                      </a:r>
                      <a:endParaRPr lang="en-US" altLang="zh-CN" dirty="0"/>
                    </a:p>
                    <a:p>
                      <a:pPr algn="ctr">
                        <a:lnSpc>
                          <a:spcPct val="150000"/>
                        </a:lnSpc>
                      </a:pPr>
                      <a:r>
                        <a:rPr lang="zh-CN" altLang="en-US" dirty="0"/>
                        <a:t>二维码可能被拍照传播</a:t>
                      </a:r>
                    </a:p>
                  </a:txBody>
                  <a:tcPr/>
                </a:tc>
                <a:extLst>
                  <a:ext uri="{0D108BD9-81ED-4DB2-BD59-A6C34878D82A}">
                    <a16:rowId xmlns:a16="http://schemas.microsoft.com/office/drawing/2014/main" val="2690942608"/>
                  </a:ext>
                </a:extLst>
              </a:tr>
            </a:tbl>
          </a:graphicData>
        </a:graphic>
      </p:graphicFrame>
      <p:sp>
        <p:nvSpPr>
          <p:cNvPr id="15" name=" 2050"/>
          <p:cNvSpPr/>
          <p:nvPr/>
        </p:nvSpPr>
        <p:spPr>
          <a:xfrm rot="10800000" flipH="1">
            <a:off x="10265643" y="3611250"/>
            <a:ext cx="216512" cy="792495"/>
          </a:xfrm>
          <a:custGeom>
            <a:avLst/>
            <a:gdLst>
              <a:gd name="G0" fmla="val 0"/>
            </a:gdLst>
            <a:ahLst/>
            <a:cxnLst>
              <a:cxn ang="0">
                <a:pos x="G0" y="G0"/>
              </a:cxn>
              <a:cxn ang="0">
                <a:pos x="G0" y="G0"/>
              </a:cxn>
              <a:cxn ang="0">
                <a:pos x="0" y="0"/>
              </a:cxn>
              <a:cxn ang="0">
                <a:pos x="G0" y="G0"/>
              </a:cxn>
              <a:cxn ang="0">
                <a:pos x="G0" y="G0"/>
              </a:cxn>
              <a:cxn ang="0">
                <a:pos x="G0" y="G0"/>
              </a:cxn>
              <a:cxn ang="0">
                <a:pos x="G0" y="G0"/>
              </a:cxn>
              <a:cxn ang="0">
                <a:pos x="G0" y="G0"/>
              </a:cxn>
              <a:cxn ang="0">
                <a:pos x="G0" y="G0"/>
              </a:cxn>
              <a:cxn ang="0">
                <a:pos x="G0" y="G0"/>
              </a:cxn>
              <a:cxn ang="0">
                <a:pos x="G0" y="G0"/>
              </a:cxn>
              <a:cxn ang="0">
                <a:pos x="G0" y="G0"/>
              </a:cxn>
              <a:cxn ang="0">
                <a:pos x="G0" y="G0"/>
              </a:cxn>
              <a:cxn ang="0">
                <a:pos x="0" y="G0"/>
              </a:cxn>
              <a:cxn ang="0">
                <a:pos x="G0" y="G0"/>
              </a:cxn>
              <a:cxn ang="0">
                <a:pos x="G0" y="G0"/>
              </a:cxn>
              <a:cxn ang="0">
                <a:pos x="G0" y="G0"/>
              </a:cxn>
              <a:cxn ang="0">
                <a:pos x="G0" y="G0"/>
              </a:cxn>
              <a:cxn ang="0">
                <a:pos x="G0" y="G0"/>
              </a:cxn>
              <a:cxn ang="0">
                <a:pos x="G0" y="G0"/>
              </a:cxn>
              <a:cxn ang="0">
                <a:pos x="G0" y="G0"/>
              </a:cxn>
              <a:cxn ang="0">
                <a:pos x="G0" y="G0"/>
              </a:cxn>
            </a:cxnLst>
            <a:rect l="0" t="0" r="0" b="0"/>
            <a:pathLst>
              <a:path w="41" h="281">
                <a:moveTo>
                  <a:pt x="15" y="41"/>
                </a:moveTo>
                <a:cubicBezTo>
                  <a:pt x="15" y="29"/>
                  <a:pt x="13" y="19"/>
                  <a:pt x="11" y="13"/>
                </a:cubicBezTo>
                <a:cubicBezTo>
                  <a:pt x="9" y="7"/>
                  <a:pt x="5" y="2"/>
                  <a:pt x="0" y="0"/>
                </a:cubicBezTo>
                <a:cubicBezTo>
                  <a:pt x="10" y="0"/>
                  <a:pt x="17" y="3"/>
                  <a:pt x="21" y="9"/>
                </a:cubicBezTo>
                <a:cubicBezTo>
                  <a:pt x="25" y="14"/>
                  <a:pt x="27" y="27"/>
                  <a:pt x="27" y="45"/>
                </a:cubicBezTo>
                <a:cubicBezTo>
                  <a:pt x="27" y="103"/>
                  <a:pt x="27" y="103"/>
                  <a:pt x="27" y="103"/>
                </a:cubicBezTo>
                <a:cubicBezTo>
                  <a:pt x="27" y="114"/>
                  <a:pt x="28" y="122"/>
                  <a:pt x="30" y="128"/>
                </a:cubicBezTo>
                <a:cubicBezTo>
                  <a:pt x="32" y="134"/>
                  <a:pt x="35" y="138"/>
                  <a:pt x="41" y="141"/>
                </a:cubicBezTo>
                <a:cubicBezTo>
                  <a:pt x="35" y="143"/>
                  <a:pt x="31" y="147"/>
                  <a:pt x="30" y="153"/>
                </a:cubicBezTo>
                <a:cubicBezTo>
                  <a:pt x="28" y="158"/>
                  <a:pt x="27" y="167"/>
                  <a:pt x="27" y="179"/>
                </a:cubicBezTo>
                <a:cubicBezTo>
                  <a:pt x="27" y="232"/>
                  <a:pt x="27" y="232"/>
                  <a:pt x="27" y="232"/>
                </a:cubicBezTo>
                <a:cubicBezTo>
                  <a:pt x="27" y="245"/>
                  <a:pt x="26" y="255"/>
                  <a:pt x="25" y="262"/>
                </a:cubicBezTo>
                <a:cubicBezTo>
                  <a:pt x="23" y="269"/>
                  <a:pt x="20" y="274"/>
                  <a:pt x="16" y="277"/>
                </a:cubicBezTo>
                <a:cubicBezTo>
                  <a:pt x="12" y="279"/>
                  <a:pt x="7" y="281"/>
                  <a:pt x="0" y="281"/>
                </a:cubicBezTo>
                <a:cubicBezTo>
                  <a:pt x="5" y="279"/>
                  <a:pt x="9" y="274"/>
                  <a:pt x="11" y="268"/>
                </a:cubicBezTo>
                <a:cubicBezTo>
                  <a:pt x="13" y="261"/>
                  <a:pt x="15" y="252"/>
                  <a:pt x="15" y="240"/>
                </a:cubicBezTo>
                <a:cubicBezTo>
                  <a:pt x="15" y="186"/>
                  <a:pt x="15" y="186"/>
                  <a:pt x="15" y="186"/>
                </a:cubicBezTo>
                <a:cubicBezTo>
                  <a:pt x="15" y="172"/>
                  <a:pt x="15" y="162"/>
                  <a:pt x="17" y="155"/>
                </a:cubicBezTo>
                <a:cubicBezTo>
                  <a:pt x="19" y="148"/>
                  <a:pt x="23" y="144"/>
                  <a:pt x="29" y="141"/>
                </a:cubicBezTo>
                <a:cubicBezTo>
                  <a:pt x="23" y="138"/>
                  <a:pt x="19" y="133"/>
                  <a:pt x="17" y="127"/>
                </a:cubicBezTo>
                <a:cubicBezTo>
                  <a:pt x="15" y="121"/>
                  <a:pt x="15" y="111"/>
                  <a:pt x="15" y="98"/>
                </a:cubicBezTo>
                <a:lnTo>
                  <a:pt x="15" y="41"/>
                </a:lnTo>
                <a:close/>
              </a:path>
            </a:pathLst>
          </a:cu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zh-CN" altLang="en-US">
              <a:ln w="0"/>
              <a:solidFill>
                <a:schemeClr val="tx1"/>
              </a:solidFill>
              <a:effectLst>
                <a:outerShdw blurRad="38100" dist="19050" dir="2700000" algn="tl" rotWithShape="0">
                  <a:schemeClr val="dk1">
                    <a:alpha val="40000"/>
                  </a:schemeClr>
                </a:outerShdw>
              </a:effectLst>
            </a:endParaRPr>
          </a:p>
        </p:txBody>
      </p:sp>
      <p:sp>
        <p:nvSpPr>
          <p:cNvPr id="16" name="矩形 15"/>
          <p:cNvSpPr/>
          <p:nvPr/>
        </p:nvSpPr>
        <p:spPr>
          <a:xfrm>
            <a:off x="10518484" y="3611300"/>
            <a:ext cx="1892976" cy="614912"/>
          </a:xfrm>
          <a:prstGeom prst="rect">
            <a:avLst/>
          </a:prstGeom>
        </p:spPr>
        <p:txBody>
          <a:bodyPr wrap="square">
            <a:spAutoFit/>
          </a:bodyPr>
          <a:lstStyle/>
          <a:p>
            <a:pPr>
              <a:lnSpc>
                <a:spcPct val="200000"/>
              </a:lnSpc>
            </a:pPr>
            <a:r>
              <a:rPr lang="zh-CN" altLang="en-US" sz="2000">
                <a:latin typeface="华文中宋" panose="02010600040101010101" pitchFamily="2" charset="-122"/>
                <a:ea typeface="华文中宋" panose="02010600040101010101" pitchFamily="2" charset="-122"/>
                <a:sym typeface="方正大黑体_GBK" panose="02010600010101010101" charset="-122"/>
              </a:rPr>
              <a:t>教师</a:t>
            </a:r>
            <a:endParaRPr lang="en-US" altLang="zh-CN" sz="2000">
              <a:latin typeface="华文中宋" panose="02010600040101010101" pitchFamily="2" charset="-122"/>
              <a:ea typeface="华文中宋" panose="02010600040101010101" pitchFamily="2" charset="-122"/>
              <a:sym typeface="方正大黑体_GBK" panose="02010600010101010101" charset="-122"/>
            </a:endParaRPr>
          </a:p>
        </p:txBody>
      </p:sp>
      <p:sp>
        <p:nvSpPr>
          <p:cNvPr id="18" name="矩形 17"/>
          <p:cNvSpPr/>
          <p:nvPr/>
        </p:nvSpPr>
        <p:spPr>
          <a:xfrm>
            <a:off x="10518484" y="4674932"/>
            <a:ext cx="1892976" cy="614912"/>
          </a:xfrm>
          <a:prstGeom prst="rect">
            <a:avLst/>
          </a:prstGeom>
        </p:spPr>
        <p:txBody>
          <a:bodyPr wrap="square">
            <a:spAutoFit/>
          </a:bodyPr>
          <a:lstStyle/>
          <a:p>
            <a:pPr>
              <a:lnSpc>
                <a:spcPct val="200000"/>
              </a:lnSpc>
            </a:pPr>
            <a:r>
              <a:rPr lang="zh-CN" altLang="en-US" sz="2000">
                <a:latin typeface="华文中宋" panose="02010600040101010101" pitchFamily="2" charset="-122"/>
                <a:ea typeface="华文中宋" panose="02010600040101010101" pitchFamily="2" charset="-122"/>
                <a:sym typeface="方正大黑体_GBK" panose="02010600010101010101" charset="-122"/>
              </a:rPr>
              <a:t>学生</a:t>
            </a:r>
            <a:endParaRPr lang="en-US" altLang="zh-CN" sz="2000">
              <a:latin typeface="华文中宋" panose="02010600040101010101" pitchFamily="2" charset="-122"/>
              <a:ea typeface="华文中宋" panose="02010600040101010101" pitchFamily="2" charset="-122"/>
              <a:sym typeface="方正大黑体_GBK" panose="02010600010101010101" charset="-122"/>
            </a:endParaRPr>
          </a:p>
        </p:txBody>
      </p:sp>
      <p:sp>
        <p:nvSpPr>
          <p:cNvPr id="19" name=" 2050"/>
          <p:cNvSpPr/>
          <p:nvPr/>
        </p:nvSpPr>
        <p:spPr>
          <a:xfrm rot="10800000" flipH="1">
            <a:off x="10265643" y="4674932"/>
            <a:ext cx="216512" cy="792495"/>
          </a:xfrm>
          <a:custGeom>
            <a:avLst/>
            <a:gdLst>
              <a:gd name="G0" fmla="val 0"/>
            </a:gdLst>
            <a:ahLst/>
            <a:cxnLst>
              <a:cxn ang="0">
                <a:pos x="G0" y="G0"/>
              </a:cxn>
              <a:cxn ang="0">
                <a:pos x="G0" y="G0"/>
              </a:cxn>
              <a:cxn ang="0">
                <a:pos x="0" y="0"/>
              </a:cxn>
              <a:cxn ang="0">
                <a:pos x="G0" y="G0"/>
              </a:cxn>
              <a:cxn ang="0">
                <a:pos x="G0" y="G0"/>
              </a:cxn>
              <a:cxn ang="0">
                <a:pos x="G0" y="G0"/>
              </a:cxn>
              <a:cxn ang="0">
                <a:pos x="G0" y="G0"/>
              </a:cxn>
              <a:cxn ang="0">
                <a:pos x="G0" y="G0"/>
              </a:cxn>
              <a:cxn ang="0">
                <a:pos x="G0" y="G0"/>
              </a:cxn>
              <a:cxn ang="0">
                <a:pos x="G0" y="G0"/>
              </a:cxn>
              <a:cxn ang="0">
                <a:pos x="G0" y="G0"/>
              </a:cxn>
              <a:cxn ang="0">
                <a:pos x="G0" y="G0"/>
              </a:cxn>
              <a:cxn ang="0">
                <a:pos x="G0" y="G0"/>
              </a:cxn>
              <a:cxn ang="0">
                <a:pos x="0" y="G0"/>
              </a:cxn>
              <a:cxn ang="0">
                <a:pos x="G0" y="G0"/>
              </a:cxn>
              <a:cxn ang="0">
                <a:pos x="G0" y="G0"/>
              </a:cxn>
              <a:cxn ang="0">
                <a:pos x="G0" y="G0"/>
              </a:cxn>
              <a:cxn ang="0">
                <a:pos x="G0" y="G0"/>
              </a:cxn>
              <a:cxn ang="0">
                <a:pos x="G0" y="G0"/>
              </a:cxn>
              <a:cxn ang="0">
                <a:pos x="G0" y="G0"/>
              </a:cxn>
              <a:cxn ang="0">
                <a:pos x="G0" y="G0"/>
              </a:cxn>
              <a:cxn ang="0">
                <a:pos x="G0" y="G0"/>
              </a:cxn>
            </a:cxnLst>
            <a:rect l="0" t="0" r="0" b="0"/>
            <a:pathLst>
              <a:path w="41" h="281">
                <a:moveTo>
                  <a:pt x="15" y="41"/>
                </a:moveTo>
                <a:cubicBezTo>
                  <a:pt x="15" y="29"/>
                  <a:pt x="13" y="19"/>
                  <a:pt x="11" y="13"/>
                </a:cubicBezTo>
                <a:cubicBezTo>
                  <a:pt x="9" y="7"/>
                  <a:pt x="5" y="2"/>
                  <a:pt x="0" y="0"/>
                </a:cubicBezTo>
                <a:cubicBezTo>
                  <a:pt x="10" y="0"/>
                  <a:pt x="17" y="3"/>
                  <a:pt x="21" y="9"/>
                </a:cubicBezTo>
                <a:cubicBezTo>
                  <a:pt x="25" y="14"/>
                  <a:pt x="27" y="27"/>
                  <a:pt x="27" y="45"/>
                </a:cubicBezTo>
                <a:cubicBezTo>
                  <a:pt x="27" y="103"/>
                  <a:pt x="27" y="103"/>
                  <a:pt x="27" y="103"/>
                </a:cubicBezTo>
                <a:cubicBezTo>
                  <a:pt x="27" y="114"/>
                  <a:pt x="28" y="122"/>
                  <a:pt x="30" y="128"/>
                </a:cubicBezTo>
                <a:cubicBezTo>
                  <a:pt x="32" y="134"/>
                  <a:pt x="35" y="138"/>
                  <a:pt x="41" y="141"/>
                </a:cubicBezTo>
                <a:cubicBezTo>
                  <a:pt x="35" y="143"/>
                  <a:pt x="31" y="147"/>
                  <a:pt x="30" y="153"/>
                </a:cubicBezTo>
                <a:cubicBezTo>
                  <a:pt x="28" y="158"/>
                  <a:pt x="27" y="167"/>
                  <a:pt x="27" y="179"/>
                </a:cubicBezTo>
                <a:cubicBezTo>
                  <a:pt x="27" y="232"/>
                  <a:pt x="27" y="232"/>
                  <a:pt x="27" y="232"/>
                </a:cubicBezTo>
                <a:cubicBezTo>
                  <a:pt x="27" y="245"/>
                  <a:pt x="26" y="255"/>
                  <a:pt x="25" y="262"/>
                </a:cubicBezTo>
                <a:cubicBezTo>
                  <a:pt x="23" y="269"/>
                  <a:pt x="20" y="274"/>
                  <a:pt x="16" y="277"/>
                </a:cubicBezTo>
                <a:cubicBezTo>
                  <a:pt x="12" y="279"/>
                  <a:pt x="7" y="281"/>
                  <a:pt x="0" y="281"/>
                </a:cubicBezTo>
                <a:cubicBezTo>
                  <a:pt x="5" y="279"/>
                  <a:pt x="9" y="274"/>
                  <a:pt x="11" y="268"/>
                </a:cubicBezTo>
                <a:cubicBezTo>
                  <a:pt x="13" y="261"/>
                  <a:pt x="15" y="252"/>
                  <a:pt x="15" y="240"/>
                </a:cubicBezTo>
                <a:cubicBezTo>
                  <a:pt x="15" y="186"/>
                  <a:pt x="15" y="186"/>
                  <a:pt x="15" y="186"/>
                </a:cubicBezTo>
                <a:cubicBezTo>
                  <a:pt x="15" y="172"/>
                  <a:pt x="15" y="162"/>
                  <a:pt x="17" y="155"/>
                </a:cubicBezTo>
                <a:cubicBezTo>
                  <a:pt x="19" y="148"/>
                  <a:pt x="23" y="144"/>
                  <a:pt x="29" y="141"/>
                </a:cubicBezTo>
                <a:cubicBezTo>
                  <a:pt x="23" y="138"/>
                  <a:pt x="19" y="133"/>
                  <a:pt x="17" y="127"/>
                </a:cubicBezTo>
                <a:cubicBezTo>
                  <a:pt x="15" y="121"/>
                  <a:pt x="15" y="111"/>
                  <a:pt x="15" y="98"/>
                </a:cubicBezTo>
                <a:lnTo>
                  <a:pt x="15" y="41"/>
                </a:lnTo>
                <a:close/>
              </a:path>
            </a:pathLst>
          </a:cu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zh-CN" altLang="en-US">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7992959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hidden="1"/>
          <p:cNvGrpSpPr/>
          <p:nvPr/>
        </p:nvGrpSpPr>
        <p:grpSpPr>
          <a:xfrm>
            <a:off x="0" y="0"/>
            <a:ext cx="12192000" cy="6858000"/>
            <a:chOff x="0" y="0"/>
            <a:chExt cx="19200" cy="10800"/>
          </a:xfrm>
        </p:grpSpPr>
        <p:sp>
          <p:nvSpPr>
            <p:cNvPr id="20" name="矩形 19"/>
            <p:cNvSpPr/>
            <p:nvPr/>
          </p:nvSpPr>
          <p:spPr>
            <a:xfrm>
              <a:off x="0" y="0"/>
              <a:ext cx="19200" cy="10800"/>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矩形 6"/>
            <p:cNvSpPr/>
            <p:nvPr/>
          </p:nvSpPr>
          <p:spPr>
            <a:xfrm>
              <a:off x="15718" y="6891"/>
              <a:ext cx="3482" cy="390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0" y="0"/>
              <a:ext cx="3482" cy="390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270" y="323"/>
              <a:ext cx="18661" cy="10153"/>
            </a:xfrm>
            <a:prstGeom prst="rect">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君黑-45简" panose="020B0604020202020204" pitchFamily="34" charset="-122"/>
                <a:ea typeface="汉仪君黑-45简" panose="020B0604020202020204" pitchFamily="34" charset="-122"/>
              </a:endParaRPr>
            </a:p>
          </p:txBody>
        </p:sp>
      </p:grpSp>
      <p:sp>
        <p:nvSpPr>
          <p:cNvPr id="10" name="矩形 9"/>
          <p:cNvSpPr/>
          <p:nvPr/>
        </p:nvSpPr>
        <p:spPr>
          <a:xfrm>
            <a:off x="802433" y="2887825"/>
            <a:ext cx="821094" cy="11196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中宋" panose="02010600040101010101" pitchFamily="2" charset="-122"/>
              <a:ea typeface="华文中宋" panose="02010600040101010101" pitchFamily="2" charset="-122"/>
            </a:endParaRPr>
          </a:p>
        </p:txBody>
      </p:sp>
      <p:sp>
        <p:nvSpPr>
          <p:cNvPr id="17" name="文本框 16">
            <a:extLst>
              <a:ext uri="{FF2B5EF4-FFF2-40B4-BE49-F238E27FC236}">
                <a16:creationId xmlns:a16="http://schemas.microsoft.com/office/drawing/2014/main" id="{B61E162B-5374-4BF3-A47D-891511FDD2CF}"/>
              </a:ext>
            </a:extLst>
          </p:cNvPr>
          <p:cNvSpPr txBox="1"/>
          <p:nvPr/>
        </p:nvSpPr>
        <p:spPr>
          <a:xfrm>
            <a:off x="833755" y="628650"/>
            <a:ext cx="4443418" cy="584775"/>
          </a:xfrm>
          <a:prstGeom prst="rect">
            <a:avLst/>
          </a:prstGeom>
          <a:solidFill>
            <a:srgbClr val="44546A"/>
          </a:solidFill>
        </p:spPr>
        <p:txBody>
          <a:bodyPr wrap="square" rtlCol="0">
            <a:spAutoFit/>
          </a:bodyPr>
          <a:lstStyle/>
          <a:p>
            <a:pPr algn="ctr"/>
            <a:r>
              <a:rPr lang="zh-CN" altLang="en-US" sz="3200" dirty="0">
                <a:solidFill>
                  <a:schemeClr val="bg1"/>
                </a:solidFill>
                <a:latin typeface="华文中宋" panose="02010600040101010101" pitchFamily="2" charset="-122"/>
                <a:ea typeface="华文中宋" panose="02010600040101010101" pitchFamily="2" charset="-122"/>
              </a:rPr>
              <a:t>项目背景</a:t>
            </a:r>
            <a:r>
              <a:rPr lang="en-US" altLang="zh-CN" sz="3200" dirty="0">
                <a:solidFill>
                  <a:schemeClr val="bg1"/>
                </a:solidFill>
                <a:latin typeface="华文中宋" panose="02010600040101010101" pitchFamily="2" charset="-122"/>
                <a:ea typeface="华文中宋" panose="02010600040101010101" pitchFamily="2" charset="-122"/>
              </a:rPr>
              <a:t>——</a:t>
            </a:r>
            <a:r>
              <a:rPr lang="zh-CN" altLang="en-US" sz="3200" dirty="0">
                <a:solidFill>
                  <a:schemeClr val="bg1"/>
                </a:solidFill>
                <a:latin typeface="华文中宋" panose="02010600040101010101" pitchFamily="2" charset="-122"/>
                <a:ea typeface="华文中宋" panose="02010600040101010101" pitchFamily="2" charset="-122"/>
              </a:rPr>
              <a:t>安全需求</a:t>
            </a:r>
          </a:p>
        </p:txBody>
      </p:sp>
      <p:grpSp>
        <p:nvGrpSpPr>
          <p:cNvPr id="18" name="组合 17">
            <a:extLst>
              <a:ext uri="{FF2B5EF4-FFF2-40B4-BE49-F238E27FC236}">
                <a16:creationId xmlns:a16="http://schemas.microsoft.com/office/drawing/2014/main" id="{BED5B8CB-CF81-4E7B-97A8-FD75F3E460F2}"/>
              </a:ext>
            </a:extLst>
          </p:cNvPr>
          <p:cNvGrpSpPr/>
          <p:nvPr/>
        </p:nvGrpSpPr>
        <p:grpSpPr>
          <a:xfrm>
            <a:off x="3154075" y="1622344"/>
            <a:ext cx="5803112" cy="3972960"/>
            <a:chOff x="1181100" y="1660327"/>
            <a:chExt cx="3831751" cy="2659336"/>
          </a:xfrm>
        </p:grpSpPr>
        <p:sp>
          <p:nvSpPr>
            <p:cNvPr id="19" name="流程图: 摘录 18">
              <a:extLst>
                <a:ext uri="{FF2B5EF4-FFF2-40B4-BE49-F238E27FC236}">
                  <a16:creationId xmlns:a16="http://schemas.microsoft.com/office/drawing/2014/main" id="{E9E549A4-E8E0-40C8-B7B5-CA879848B984}"/>
                </a:ext>
              </a:extLst>
            </p:cNvPr>
            <p:cNvSpPr/>
            <p:nvPr/>
          </p:nvSpPr>
          <p:spPr>
            <a:xfrm>
              <a:off x="2049018" y="2145030"/>
              <a:ext cx="2056257" cy="1731645"/>
            </a:xfrm>
            <a:prstGeom prst="flowChartExtract">
              <a:avLst/>
            </a:prstGeom>
            <a:noFill/>
            <a:ln w="952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a:extLst>
                <a:ext uri="{FF2B5EF4-FFF2-40B4-BE49-F238E27FC236}">
                  <a16:creationId xmlns:a16="http://schemas.microsoft.com/office/drawing/2014/main" id="{7F1DA3B3-6684-4D8E-957C-2384BDE54CB6}"/>
                </a:ext>
              </a:extLst>
            </p:cNvPr>
            <p:cNvSpPr txBox="1"/>
            <p:nvPr/>
          </p:nvSpPr>
          <p:spPr>
            <a:xfrm>
              <a:off x="1181100" y="3956288"/>
              <a:ext cx="1061303" cy="363375"/>
            </a:xfrm>
            <a:prstGeom prst="rect">
              <a:avLst/>
            </a:prstGeom>
            <a:noFill/>
          </p:spPr>
          <p:txBody>
            <a:bodyPr wrap="none" rtlCol="0">
              <a:spAutoFit/>
            </a:bodyPr>
            <a:lstStyle/>
            <a:p>
              <a:r>
                <a:rPr lang="zh-CN" altLang="en-US" sz="2400"/>
                <a:t>访问控制</a:t>
              </a:r>
            </a:p>
          </p:txBody>
        </p:sp>
        <p:sp>
          <p:nvSpPr>
            <p:cNvPr id="22" name="文本框 21">
              <a:extLst>
                <a:ext uri="{FF2B5EF4-FFF2-40B4-BE49-F238E27FC236}">
                  <a16:creationId xmlns:a16="http://schemas.microsoft.com/office/drawing/2014/main" id="{986864E5-F9B9-46DD-9045-FA0CF88B4F0B}"/>
                </a:ext>
              </a:extLst>
            </p:cNvPr>
            <p:cNvSpPr txBox="1"/>
            <p:nvPr/>
          </p:nvSpPr>
          <p:spPr>
            <a:xfrm>
              <a:off x="2592979" y="1660327"/>
              <a:ext cx="1061303" cy="363375"/>
            </a:xfrm>
            <a:prstGeom prst="rect">
              <a:avLst/>
            </a:prstGeom>
            <a:noFill/>
          </p:spPr>
          <p:txBody>
            <a:bodyPr wrap="none" rtlCol="0">
              <a:spAutoFit/>
            </a:bodyPr>
            <a:lstStyle/>
            <a:p>
              <a:r>
                <a:rPr lang="zh-CN" altLang="en-US" sz="2400" dirty="0"/>
                <a:t>数据传输</a:t>
              </a:r>
            </a:p>
          </p:txBody>
        </p:sp>
        <p:sp>
          <p:nvSpPr>
            <p:cNvPr id="23" name="文本框 22">
              <a:extLst>
                <a:ext uri="{FF2B5EF4-FFF2-40B4-BE49-F238E27FC236}">
                  <a16:creationId xmlns:a16="http://schemas.microsoft.com/office/drawing/2014/main" id="{E7FB6D15-9483-476B-8B9F-E1363D930841}"/>
                </a:ext>
              </a:extLst>
            </p:cNvPr>
            <p:cNvSpPr txBox="1"/>
            <p:nvPr/>
          </p:nvSpPr>
          <p:spPr>
            <a:xfrm>
              <a:off x="3951548" y="3956288"/>
              <a:ext cx="1061303" cy="363375"/>
            </a:xfrm>
            <a:prstGeom prst="rect">
              <a:avLst/>
            </a:prstGeom>
            <a:noFill/>
          </p:spPr>
          <p:txBody>
            <a:bodyPr wrap="none" rtlCol="0">
              <a:spAutoFit/>
            </a:bodyPr>
            <a:lstStyle/>
            <a:p>
              <a:r>
                <a:rPr lang="zh-CN" altLang="en-US" sz="2400" dirty="0"/>
                <a:t>数据存储</a:t>
              </a:r>
            </a:p>
          </p:txBody>
        </p:sp>
        <p:sp>
          <p:nvSpPr>
            <p:cNvPr id="24" name="文本框 23">
              <a:extLst>
                <a:ext uri="{FF2B5EF4-FFF2-40B4-BE49-F238E27FC236}">
                  <a16:creationId xmlns:a16="http://schemas.microsoft.com/office/drawing/2014/main" id="{6FB559D0-4E5A-44D6-9E9F-B9CBED5F0285}"/>
                </a:ext>
              </a:extLst>
            </p:cNvPr>
            <p:cNvSpPr txBox="1"/>
            <p:nvPr/>
          </p:nvSpPr>
          <p:spPr>
            <a:xfrm>
              <a:off x="2739009" y="2882119"/>
              <a:ext cx="769242" cy="847874"/>
            </a:xfrm>
            <a:prstGeom prst="rect">
              <a:avLst/>
            </a:prstGeom>
            <a:noFill/>
          </p:spPr>
          <p:txBody>
            <a:bodyPr wrap="square" rtlCol="0">
              <a:spAutoFit/>
            </a:bodyPr>
            <a:lstStyle/>
            <a:p>
              <a:r>
                <a:rPr lang="zh-CN" altLang="en-US" sz="3200" b="1" dirty="0"/>
                <a:t>安全</a:t>
              </a:r>
              <a:endParaRPr lang="en-US" altLang="zh-CN" sz="3200" b="1" dirty="0"/>
            </a:p>
            <a:p>
              <a:r>
                <a:rPr lang="zh-CN" altLang="en-US" sz="3200" b="1" dirty="0"/>
                <a:t>保障</a:t>
              </a:r>
            </a:p>
          </p:txBody>
        </p:sp>
      </p:grpSp>
    </p:spTree>
    <p:extLst>
      <p:ext uri="{BB962C8B-B14F-4D97-AF65-F5344CB8AC3E}">
        <p14:creationId xmlns:p14="http://schemas.microsoft.com/office/powerpoint/2010/main" val="10054670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hidden="1"/>
          <p:cNvSpPr/>
          <p:nvPr/>
        </p:nvSpPr>
        <p:spPr>
          <a:xfrm>
            <a:off x="0" y="0"/>
            <a:ext cx="12192000" cy="6858000"/>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矩形 6" hidden="1"/>
          <p:cNvSpPr/>
          <p:nvPr/>
        </p:nvSpPr>
        <p:spPr>
          <a:xfrm>
            <a:off x="9980645" y="4376057"/>
            <a:ext cx="2211355" cy="248194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hidden="1"/>
          <p:cNvSpPr/>
          <p:nvPr/>
        </p:nvSpPr>
        <p:spPr>
          <a:xfrm>
            <a:off x="0" y="0"/>
            <a:ext cx="2211355" cy="248194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hidden="1"/>
          <p:cNvSpPr/>
          <p:nvPr/>
        </p:nvSpPr>
        <p:spPr>
          <a:xfrm>
            <a:off x="171696" y="224324"/>
            <a:ext cx="11849878" cy="6447453"/>
          </a:xfrm>
          <a:prstGeom prst="rect">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hidden="1"/>
          <p:cNvSpPr/>
          <p:nvPr/>
        </p:nvSpPr>
        <p:spPr>
          <a:xfrm>
            <a:off x="802433" y="2887825"/>
            <a:ext cx="821094" cy="11196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3100874" y="2887825"/>
            <a:ext cx="5952930" cy="9983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文本框 30"/>
          <p:cNvSpPr txBox="1"/>
          <p:nvPr/>
        </p:nvSpPr>
        <p:spPr>
          <a:xfrm>
            <a:off x="4959084" y="3033069"/>
            <a:ext cx="2236510" cy="707886"/>
          </a:xfrm>
          <a:prstGeom prst="rect">
            <a:avLst/>
          </a:prstGeom>
          <a:noFill/>
        </p:spPr>
        <p:txBody>
          <a:bodyPr wrap="none" rtlCol="0">
            <a:spAutoFit/>
          </a:bodyPr>
          <a:lstStyle/>
          <a:p>
            <a:r>
              <a:rPr lang="zh-CN" altLang="en-US" sz="4000" dirty="0">
                <a:solidFill>
                  <a:schemeClr val="bg1"/>
                </a:solidFill>
                <a:latin typeface="华文中宋" panose="02010600040101010101" pitchFamily="2" charset="-122"/>
                <a:ea typeface="华文中宋" panose="02010600040101010101" pitchFamily="2" charset="-122"/>
              </a:rPr>
              <a:t>作品功能</a:t>
            </a:r>
          </a:p>
        </p:txBody>
      </p:sp>
      <p:cxnSp>
        <p:nvCxnSpPr>
          <p:cNvPr id="11" name="直接连接符 10"/>
          <p:cNvCxnSpPr/>
          <p:nvPr/>
        </p:nvCxnSpPr>
        <p:spPr>
          <a:xfrm>
            <a:off x="3100874" y="2661876"/>
            <a:ext cx="3848192" cy="0"/>
          </a:xfrm>
          <a:prstGeom prst="line">
            <a:avLst/>
          </a:prstGeom>
          <a:ln>
            <a:solidFill>
              <a:schemeClr val="tx1">
                <a:lumMod val="50000"/>
                <a:lumOff val="50000"/>
              </a:schemeClr>
            </a:solidFill>
            <a:tailEnd type="diamond"/>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7120127" y="2232783"/>
            <a:ext cx="1970411" cy="646331"/>
          </a:xfrm>
          <a:prstGeom prst="rect">
            <a:avLst/>
          </a:prstGeom>
          <a:noFill/>
        </p:spPr>
        <p:txBody>
          <a:bodyPr wrap="none" rtlCol="0">
            <a:spAutoFit/>
          </a:bodyPr>
          <a:lstStyle/>
          <a:p>
            <a:r>
              <a:rPr lang="en-US" altLang="zh-CN" sz="3600" dirty="0">
                <a:latin typeface="汉仪君黑-45简" panose="020B0604020202020204" pitchFamily="34" charset="-122"/>
                <a:ea typeface="汉仪君黑-45简" panose="020B0604020202020204" pitchFamily="34" charset="-122"/>
              </a:rPr>
              <a:t>PART 02</a:t>
            </a:r>
            <a:endParaRPr lang="zh-CN" altLang="en-US" sz="3600" dirty="0">
              <a:latin typeface="汉仪君黑-45简" panose="020B0604020202020204" pitchFamily="34" charset="-122"/>
              <a:ea typeface="汉仪君黑-45简" panose="020B0604020202020204" pitchFamily="34" charset="-122"/>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hidden="1"/>
          <p:cNvGrpSpPr/>
          <p:nvPr/>
        </p:nvGrpSpPr>
        <p:grpSpPr>
          <a:xfrm>
            <a:off x="0" y="0"/>
            <a:ext cx="12192000" cy="6858000"/>
            <a:chOff x="0" y="0"/>
            <a:chExt cx="19200" cy="10800"/>
          </a:xfrm>
        </p:grpSpPr>
        <p:sp>
          <p:nvSpPr>
            <p:cNvPr id="20" name="矩形 19"/>
            <p:cNvSpPr/>
            <p:nvPr/>
          </p:nvSpPr>
          <p:spPr>
            <a:xfrm>
              <a:off x="0" y="0"/>
              <a:ext cx="19200" cy="10800"/>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矩形 6"/>
            <p:cNvSpPr/>
            <p:nvPr/>
          </p:nvSpPr>
          <p:spPr>
            <a:xfrm>
              <a:off x="15718" y="6891"/>
              <a:ext cx="3482" cy="390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0" y="0"/>
              <a:ext cx="3482" cy="390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270" y="323"/>
              <a:ext cx="18661" cy="10153"/>
            </a:xfrm>
            <a:prstGeom prst="rect">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君黑-45简" panose="020B0604020202020204" pitchFamily="34" charset="-122"/>
                <a:ea typeface="汉仪君黑-45简" panose="020B0604020202020204" pitchFamily="34" charset="-122"/>
              </a:endParaRPr>
            </a:p>
          </p:txBody>
        </p:sp>
      </p:grpSp>
      <p:sp>
        <p:nvSpPr>
          <p:cNvPr id="17" name="文本框 16">
            <a:extLst>
              <a:ext uri="{FF2B5EF4-FFF2-40B4-BE49-F238E27FC236}">
                <a16:creationId xmlns:a16="http://schemas.microsoft.com/office/drawing/2014/main" id="{B61E162B-5374-4BF3-A47D-891511FDD2CF}"/>
              </a:ext>
            </a:extLst>
          </p:cNvPr>
          <p:cNvSpPr txBox="1"/>
          <p:nvPr/>
        </p:nvSpPr>
        <p:spPr>
          <a:xfrm>
            <a:off x="833754" y="628650"/>
            <a:ext cx="5262245" cy="584775"/>
          </a:xfrm>
          <a:prstGeom prst="rect">
            <a:avLst/>
          </a:prstGeom>
          <a:solidFill>
            <a:srgbClr val="44546A"/>
          </a:solidFill>
        </p:spPr>
        <p:txBody>
          <a:bodyPr wrap="square" rtlCol="0">
            <a:spAutoFit/>
          </a:bodyPr>
          <a:lstStyle/>
          <a:p>
            <a:pPr algn="ctr"/>
            <a:r>
              <a:rPr lang="zh-CN" altLang="en-US" sz="3200" dirty="0">
                <a:solidFill>
                  <a:schemeClr val="bg1"/>
                </a:solidFill>
                <a:latin typeface="华文中宋" panose="02010600040101010101" pitchFamily="2" charset="-122"/>
                <a:ea typeface="华文中宋" panose="02010600040101010101" pitchFamily="2" charset="-122"/>
              </a:rPr>
              <a:t>作品功能</a:t>
            </a:r>
            <a:r>
              <a:rPr lang="en-US" altLang="zh-CN" sz="3200" dirty="0">
                <a:solidFill>
                  <a:schemeClr val="bg1"/>
                </a:solidFill>
                <a:latin typeface="华文中宋" panose="02010600040101010101" pitchFamily="2" charset="-122"/>
                <a:ea typeface="华文中宋" panose="02010600040101010101" pitchFamily="2" charset="-122"/>
              </a:rPr>
              <a:t>——</a:t>
            </a:r>
            <a:r>
              <a:rPr lang="zh-CN" altLang="en-US" sz="3200" dirty="0">
                <a:solidFill>
                  <a:schemeClr val="bg1"/>
                </a:solidFill>
                <a:latin typeface="华文中宋" panose="02010600040101010101" pitchFamily="2" charset="-122"/>
                <a:ea typeface="华文中宋" panose="02010600040101010101" pitchFamily="2" charset="-122"/>
              </a:rPr>
              <a:t>用户需求</a:t>
            </a:r>
          </a:p>
        </p:txBody>
      </p:sp>
      <p:pic>
        <p:nvPicPr>
          <p:cNvPr id="14" name="图片 13">
            <a:extLst>
              <a:ext uri="{FF2B5EF4-FFF2-40B4-BE49-F238E27FC236}">
                <a16:creationId xmlns:a16="http://schemas.microsoft.com/office/drawing/2014/main" id="{55E8B0E6-4DFA-46A1-A5B8-4C125C66E6D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95204" y="1747529"/>
            <a:ext cx="1031731" cy="1249082"/>
          </a:xfrm>
          <a:prstGeom prst="rect">
            <a:avLst/>
          </a:prstGeom>
        </p:spPr>
      </p:pic>
      <p:pic>
        <p:nvPicPr>
          <p:cNvPr id="15" name="图片 14">
            <a:extLst>
              <a:ext uri="{FF2B5EF4-FFF2-40B4-BE49-F238E27FC236}">
                <a16:creationId xmlns:a16="http://schemas.microsoft.com/office/drawing/2014/main" id="{61C24CE3-4917-410A-A3C9-C44336B0078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768022" y="3280906"/>
            <a:ext cx="721809" cy="1160968"/>
          </a:xfrm>
          <a:prstGeom prst="rect">
            <a:avLst/>
          </a:prstGeom>
        </p:spPr>
      </p:pic>
      <p:pic>
        <p:nvPicPr>
          <p:cNvPr id="11" name="图片 10">
            <a:extLst>
              <a:ext uri="{FF2B5EF4-FFF2-40B4-BE49-F238E27FC236}">
                <a16:creationId xmlns:a16="http://schemas.microsoft.com/office/drawing/2014/main" id="{2F29221D-6BCD-4C07-BE68-6D857F70D761}"/>
              </a:ext>
            </a:extLst>
          </p:cNvPr>
          <p:cNvPicPr>
            <a:picLocks noChangeAspect="1"/>
          </p:cNvPicPr>
          <p:nvPr/>
        </p:nvPicPr>
        <p:blipFill>
          <a:blip r:embed="rId5"/>
          <a:stretch>
            <a:fillRect/>
          </a:stretch>
        </p:blipFill>
        <p:spPr>
          <a:xfrm>
            <a:off x="1695204" y="4863617"/>
            <a:ext cx="959477" cy="1160967"/>
          </a:xfrm>
          <a:prstGeom prst="rect">
            <a:avLst/>
          </a:prstGeom>
        </p:spPr>
      </p:pic>
      <p:sp>
        <p:nvSpPr>
          <p:cNvPr id="13" name="文本框 12">
            <a:extLst>
              <a:ext uri="{FF2B5EF4-FFF2-40B4-BE49-F238E27FC236}">
                <a16:creationId xmlns:a16="http://schemas.microsoft.com/office/drawing/2014/main" id="{7552D2CC-ED04-4C7D-9428-BCE9A5D0A18F}"/>
              </a:ext>
            </a:extLst>
          </p:cNvPr>
          <p:cNvSpPr txBox="1"/>
          <p:nvPr/>
        </p:nvSpPr>
        <p:spPr>
          <a:xfrm>
            <a:off x="3681584" y="2005857"/>
            <a:ext cx="4516484" cy="1422825"/>
          </a:xfrm>
          <a:prstGeom prst="rect">
            <a:avLst/>
          </a:prstGeom>
          <a:noFill/>
        </p:spPr>
        <p:txBody>
          <a:bodyPr wrap="square" rtlCol="0">
            <a:spAutoFit/>
          </a:bodyPr>
          <a:lstStyle/>
          <a:p>
            <a:pPr>
              <a:lnSpc>
                <a:spcPct val="150000"/>
              </a:lnSpc>
            </a:pPr>
            <a:r>
              <a:rPr lang="zh-CN" altLang="en-US" sz="2000" dirty="0">
                <a:solidFill>
                  <a:srgbClr val="FF0000"/>
                </a:solidFill>
                <a:latin typeface="华文中宋" panose="02010600040101010101" pitchFamily="2" charset="-122"/>
                <a:ea typeface="华文中宋" panose="02010600040101010101" pitchFamily="2" charset="-122"/>
              </a:rPr>
              <a:t>教师端：</a:t>
            </a:r>
            <a:r>
              <a:rPr lang="zh-CN" altLang="en-US" sz="2000" dirty="0">
                <a:latin typeface="华文中宋" panose="02010600040101010101" pitchFamily="2" charset="-122"/>
                <a:ea typeface="华文中宋" panose="02010600040101010101" pitchFamily="2" charset="-122"/>
              </a:rPr>
              <a:t>上传照片进行考勤</a:t>
            </a:r>
            <a:endParaRPr lang="en-US" altLang="zh-CN" sz="2000" dirty="0">
              <a:latin typeface="华文中宋" panose="02010600040101010101" pitchFamily="2" charset="-122"/>
              <a:ea typeface="华文中宋" panose="02010600040101010101" pitchFamily="2" charset="-122"/>
            </a:endParaRPr>
          </a:p>
          <a:p>
            <a:pPr>
              <a:lnSpc>
                <a:spcPct val="150000"/>
              </a:lnSpc>
            </a:pPr>
            <a:r>
              <a:rPr lang="en-US" altLang="zh-CN" sz="2000" dirty="0">
                <a:latin typeface="华文中宋" panose="02010600040101010101" pitchFamily="2" charset="-122"/>
                <a:ea typeface="华文中宋" panose="02010600040101010101" pitchFamily="2" charset="-122"/>
              </a:rPr>
              <a:t>	 </a:t>
            </a:r>
            <a:r>
              <a:rPr lang="zh-CN" altLang="en-US" sz="2000" dirty="0">
                <a:latin typeface="华文中宋" panose="02010600040101010101" pitchFamily="2" charset="-122"/>
                <a:ea typeface="华文中宋" panose="02010600040101010101" pitchFamily="2" charset="-122"/>
              </a:rPr>
              <a:t>查看课程缺勤情况</a:t>
            </a:r>
            <a:r>
              <a:rPr lang="en-US" altLang="zh-CN" sz="2000" dirty="0">
                <a:latin typeface="华文中宋" panose="02010600040101010101" pitchFamily="2" charset="-122"/>
                <a:ea typeface="华文中宋" panose="02010600040101010101" pitchFamily="2" charset="-122"/>
              </a:rPr>
              <a:t>	</a:t>
            </a:r>
            <a:endParaRPr lang="zh-CN" altLang="en-US" sz="1600" dirty="0">
              <a:latin typeface="华文中宋" panose="02010600040101010101" pitchFamily="2" charset="-122"/>
              <a:ea typeface="华文中宋" panose="02010600040101010101" pitchFamily="2" charset="-122"/>
            </a:endParaRPr>
          </a:p>
          <a:p>
            <a:pPr>
              <a:lnSpc>
                <a:spcPct val="150000"/>
              </a:lnSpc>
            </a:pPr>
            <a:endParaRPr lang="zh-CN" altLang="en-US" sz="2000" dirty="0">
              <a:latin typeface="华文中宋" panose="02010600040101010101" pitchFamily="2" charset="-122"/>
              <a:ea typeface="华文中宋" panose="02010600040101010101" pitchFamily="2" charset="-122"/>
            </a:endParaRPr>
          </a:p>
        </p:txBody>
      </p:sp>
      <p:sp>
        <p:nvSpPr>
          <p:cNvPr id="18" name="文本框 17">
            <a:extLst>
              <a:ext uri="{FF2B5EF4-FFF2-40B4-BE49-F238E27FC236}">
                <a16:creationId xmlns:a16="http://schemas.microsoft.com/office/drawing/2014/main" id="{16446CC4-E21A-4D30-95BE-24F5E196283F}"/>
              </a:ext>
            </a:extLst>
          </p:cNvPr>
          <p:cNvSpPr txBox="1"/>
          <p:nvPr/>
        </p:nvSpPr>
        <p:spPr>
          <a:xfrm>
            <a:off x="3646062" y="3401117"/>
            <a:ext cx="5178637" cy="1015663"/>
          </a:xfrm>
          <a:prstGeom prst="rect">
            <a:avLst/>
          </a:prstGeom>
          <a:noFill/>
        </p:spPr>
        <p:txBody>
          <a:bodyPr wrap="square" rtlCol="0">
            <a:spAutoFit/>
          </a:bodyPr>
          <a:lstStyle/>
          <a:p>
            <a:pPr>
              <a:lnSpc>
                <a:spcPct val="150000"/>
              </a:lnSpc>
            </a:pPr>
            <a:r>
              <a:rPr lang="zh-CN" altLang="en-US" sz="2000" dirty="0">
                <a:solidFill>
                  <a:srgbClr val="FF0000"/>
                </a:solidFill>
                <a:latin typeface="华文中宋" panose="02010600040101010101" pitchFamily="2" charset="-122"/>
                <a:ea typeface="华文中宋" panose="02010600040101010101" pitchFamily="2" charset="-122"/>
              </a:rPr>
              <a:t>学生端：</a:t>
            </a:r>
            <a:r>
              <a:rPr lang="zh-CN" altLang="en-US" sz="2000" dirty="0">
                <a:latin typeface="华文中宋" panose="02010600040101010101" pitchFamily="2" charset="-122"/>
                <a:ea typeface="华文中宋" panose="02010600040101010101" pitchFamily="2" charset="-122"/>
              </a:rPr>
              <a:t>查看自己在某节课上是否成功签到</a:t>
            </a:r>
            <a:endParaRPr lang="en-US" altLang="zh-CN" sz="2000" dirty="0">
              <a:latin typeface="华文中宋" panose="02010600040101010101" pitchFamily="2" charset="-122"/>
              <a:ea typeface="华文中宋" panose="02010600040101010101" pitchFamily="2" charset="-122"/>
            </a:endParaRPr>
          </a:p>
          <a:p>
            <a:pPr>
              <a:lnSpc>
                <a:spcPct val="150000"/>
              </a:lnSpc>
            </a:pPr>
            <a:r>
              <a:rPr lang="en-US" altLang="zh-CN" sz="2000" dirty="0">
                <a:latin typeface="华文中宋" panose="02010600040101010101" pitchFamily="2" charset="-122"/>
                <a:ea typeface="华文中宋" panose="02010600040101010101" pitchFamily="2" charset="-122"/>
              </a:rPr>
              <a:t>	 </a:t>
            </a:r>
            <a:r>
              <a:rPr lang="zh-CN" altLang="en-US" sz="2000" dirty="0">
                <a:latin typeface="华文中宋" panose="02010600040101010101" pitchFamily="2" charset="-122"/>
                <a:ea typeface="华文中宋" panose="02010600040101010101" pitchFamily="2" charset="-122"/>
              </a:rPr>
              <a:t>对“漏签”发起申诉</a:t>
            </a:r>
          </a:p>
        </p:txBody>
      </p:sp>
      <p:sp>
        <p:nvSpPr>
          <p:cNvPr id="19" name="文本框 18">
            <a:extLst>
              <a:ext uri="{FF2B5EF4-FFF2-40B4-BE49-F238E27FC236}">
                <a16:creationId xmlns:a16="http://schemas.microsoft.com/office/drawing/2014/main" id="{B6C5546F-1C8D-49D5-AD3F-05D01FAA8BD7}"/>
              </a:ext>
            </a:extLst>
          </p:cNvPr>
          <p:cNvSpPr txBox="1"/>
          <p:nvPr/>
        </p:nvSpPr>
        <p:spPr>
          <a:xfrm>
            <a:off x="3490790" y="4703881"/>
            <a:ext cx="4989449" cy="1015663"/>
          </a:xfrm>
          <a:prstGeom prst="rect">
            <a:avLst/>
          </a:prstGeom>
          <a:noFill/>
        </p:spPr>
        <p:txBody>
          <a:bodyPr wrap="square" rtlCol="0">
            <a:spAutoFit/>
          </a:bodyPr>
          <a:lstStyle/>
          <a:p>
            <a:pPr>
              <a:lnSpc>
                <a:spcPct val="150000"/>
              </a:lnSpc>
            </a:pPr>
            <a:r>
              <a:rPr lang="zh-CN" altLang="en-US" sz="2000" dirty="0">
                <a:solidFill>
                  <a:srgbClr val="FF0000"/>
                </a:solidFill>
                <a:latin typeface="华文中宋" panose="02010600040101010101" pitchFamily="2" charset="-122"/>
                <a:ea typeface="华文中宋" panose="02010600040101010101" pitchFamily="2" charset="-122"/>
              </a:rPr>
              <a:t>管理员端：</a:t>
            </a:r>
            <a:r>
              <a:rPr lang="zh-CN" altLang="en-US" sz="2000" dirty="0">
                <a:latin typeface="华文中宋" panose="02010600040101010101" pitchFamily="2" charset="-122"/>
                <a:ea typeface="华文中宋" panose="02010600040101010101" pitchFamily="2" charset="-122"/>
              </a:rPr>
              <a:t>维护图片库</a:t>
            </a:r>
            <a:endParaRPr lang="en-US" altLang="zh-CN" sz="2000" dirty="0">
              <a:latin typeface="华文中宋" panose="02010600040101010101" pitchFamily="2" charset="-122"/>
              <a:ea typeface="华文中宋" panose="02010600040101010101" pitchFamily="2" charset="-122"/>
            </a:endParaRPr>
          </a:p>
          <a:p>
            <a:pPr>
              <a:lnSpc>
                <a:spcPct val="150000"/>
              </a:lnSpc>
            </a:pPr>
            <a:r>
              <a:rPr lang="en-US" altLang="zh-CN" sz="2000" dirty="0">
                <a:latin typeface="华文中宋" panose="02010600040101010101" pitchFamily="2" charset="-122"/>
                <a:ea typeface="华文中宋" panose="02010600040101010101" pitchFamily="2" charset="-122"/>
              </a:rPr>
              <a:t>	    </a:t>
            </a:r>
            <a:r>
              <a:rPr lang="zh-CN" altLang="en-US" sz="2000" dirty="0">
                <a:latin typeface="华文中宋" panose="02010600040101010101" pitchFamily="2" charset="-122"/>
                <a:ea typeface="华文中宋" panose="02010600040101010101" pitchFamily="2" charset="-122"/>
              </a:rPr>
              <a:t>对学生发起的申诉进行审核</a:t>
            </a:r>
          </a:p>
        </p:txBody>
      </p:sp>
      <p:sp>
        <p:nvSpPr>
          <p:cNvPr id="16" name="箭头: 右 12">
            <a:extLst>
              <a:ext uri="{FF2B5EF4-FFF2-40B4-BE49-F238E27FC236}">
                <a16:creationId xmlns:a16="http://schemas.microsoft.com/office/drawing/2014/main" id="{FED154A6-B4D5-4B23-996C-74F437F977C5}"/>
              </a:ext>
            </a:extLst>
          </p:cNvPr>
          <p:cNvSpPr/>
          <p:nvPr/>
        </p:nvSpPr>
        <p:spPr>
          <a:xfrm>
            <a:off x="8860221" y="2272683"/>
            <a:ext cx="620111" cy="365213"/>
          </a:xfrm>
          <a:prstGeom prst="rightArrow">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a:extLst>
              <a:ext uri="{FF2B5EF4-FFF2-40B4-BE49-F238E27FC236}">
                <a16:creationId xmlns:a16="http://schemas.microsoft.com/office/drawing/2014/main" id="{7552D2CC-ED04-4C7D-9428-BCE9A5D0A18F}"/>
              </a:ext>
            </a:extLst>
          </p:cNvPr>
          <p:cNvSpPr txBox="1"/>
          <p:nvPr/>
        </p:nvSpPr>
        <p:spPr>
          <a:xfrm>
            <a:off x="9648639" y="2155626"/>
            <a:ext cx="1259142" cy="553998"/>
          </a:xfrm>
          <a:prstGeom prst="rect">
            <a:avLst/>
          </a:prstGeom>
          <a:noFill/>
        </p:spPr>
        <p:txBody>
          <a:bodyPr wrap="square" rtlCol="0">
            <a:spAutoFit/>
          </a:bodyPr>
          <a:lstStyle/>
          <a:p>
            <a:pPr>
              <a:lnSpc>
                <a:spcPct val="150000"/>
              </a:lnSpc>
            </a:pPr>
            <a:r>
              <a:rPr lang="zh-CN" altLang="en-US" sz="2000" dirty="0">
                <a:latin typeface="华文中宋" panose="02010600040101010101" pitchFamily="2" charset="-122"/>
                <a:ea typeface="华文中宋" panose="02010600040101010101" pitchFamily="2" charset="-122"/>
              </a:rPr>
              <a:t>安卓</a:t>
            </a:r>
            <a:r>
              <a:rPr lang="en-US" altLang="zh-CN" sz="2000" dirty="0">
                <a:latin typeface="华文中宋" panose="02010600040101010101" pitchFamily="2" charset="-122"/>
                <a:ea typeface="华文中宋" panose="02010600040101010101" pitchFamily="2" charset="-122"/>
              </a:rPr>
              <a:t>APP</a:t>
            </a:r>
            <a:endParaRPr lang="zh-CN" altLang="en-US" sz="2000" dirty="0">
              <a:latin typeface="华文中宋" panose="02010600040101010101" pitchFamily="2" charset="-122"/>
              <a:ea typeface="华文中宋" panose="02010600040101010101" pitchFamily="2" charset="-122"/>
            </a:endParaRPr>
          </a:p>
        </p:txBody>
      </p:sp>
      <p:sp>
        <p:nvSpPr>
          <p:cNvPr id="22" name="箭头: 右 12">
            <a:extLst>
              <a:ext uri="{FF2B5EF4-FFF2-40B4-BE49-F238E27FC236}">
                <a16:creationId xmlns:a16="http://schemas.microsoft.com/office/drawing/2014/main" id="{FED154A6-B4D5-4B23-996C-74F437F977C5}"/>
              </a:ext>
            </a:extLst>
          </p:cNvPr>
          <p:cNvSpPr/>
          <p:nvPr/>
        </p:nvSpPr>
        <p:spPr>
          <a:xfrm>
            <a:off x="8860221" y="3678783"/>
            <a:ext cx="620111" cy="365213"/>
          </a:xfrm>
          <a:prstGeom prst="rightArrow">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文本框 22">
            <a:extLst>
              <a:ext uri="{FF2B5EF4-FFF2-40B4-BE49-F238E27FC236}">
                <a16:creationId xmlns:a16="http://schemas.microsoft.com/office/drawing/2014/main" id="{7552D2CC-ED04-4C7D-9428-BCE9A5D0A18F}"/>
              </a:ext>
            </a:extLst>
          </p:cNvPr>
          <p:cNvSpPr txBox="1"/>
          <p:nvPr/>
        </p:nvSpPr>
        <p:spPr>
          <a:xfrm>
            <a:off x="9651782" y="3550480"/>
            <a:ext cx="1259142" cy="553998"/>
          </a:xfrm>
          <a:prstGeom prst="rect">
            <a:avLst/>
          </a:prstGeom>
          <a:noFill/>
        </p:spPr>
        <p:txBody>
          <a:bodyPr wrap="square" rtlCol="0">
            <a:spAutoFit/>
          </a:bodyPr>
          <a:lstStyle/>
          <a:p>
            <a:pPr>
              <a:lnSpc>
                <a:spcPct val="150000"/>
              </a:lnSpc>
            </a:pPr>
            <a:r>
              <a:rPr lang="zh-CN" altLang="en-US" sz="2000" dirty="0">
                <a:latin typeface="华文中宋" panose="02010600040101010101" pitchFamily="2" charset="-122"/>
                <a:ea typeface="华文中宋" panose="02010600040101010101" pitchFamily="2" charset="-122"/>
              </a:rPr>
              <a:t>安卓</a:t>
            </a:r>
            <a:r>
              <a:rPr lang="en-US" altLang="zh-CN" sz="2000" dirty="0">
                <a:latin typeface="华文中宋" panose="02010600040101010101" pitchFamily="2" charset="-122"/>
                <a:ea typeface="华文中宋" panose="02010600040101010101" pitchFamily="2" charset="-122"/>
              </a:rPr>
              <a:t>APP</a:t>
            </a:r>
            <a:endParaRPr lang="zh-CN" altLang="en-US" sz="2000" dirty="0">
              <a:latin typeface="华文中宋" panose="02010600040101010101" pitchFamily="2" charset="-122"/>
              <a:ea typeface="华文中宋" panose="02010600040101010101" pitchFamily="2" charset="-122"/>
            </a:endParaRPr>
          </a:p>
        </p:txBody>
      </p:sp>
      <p:sp>
        <p:nvSpPr>
          <p:cNvPr id="24" name="箭头: 右 12">
            <a:extLst>
              <a:ext uri="{FF2B5EF4-FFF2-40B4-BE49-F238E27FC236}">
                <a16:creationId xmlns:a16="http://schemas.microsoft.com/office/drawing/2014/main" id="{FED154A6-B4D5-4B23-996C-74F437F977C5}"/>
              </a:ext>
            </a:extLst>
          </p:cNvPr>
          <p:cNvSpPr/>
          <p:nvPr/>
        </p:nvSpPr>
        <p:spPr>
          <a:xfrm>
            <a:off x="8842483" y="5061518"/>
            <a:ext cx="620111" cy="365213"/>
          </a:xfrm>
          <a:prstGeom prst="rightArrow">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文本框 24">
            <a:extLst>
              <a:ext uri="{FF2B5EF4-FFF2-40B4-BE49-F238E27FC236}">
                <a16:creationId xmlns:a16="http://schemas.microsoft.com/office/drawing/2014/main" id="{7552D2CC-ED04-4C7D-9428-BCE9A5D0A18F}"/>
              </a:ext>
            </a:extLst>
          </p:cNvPr>
          <p:cNvSpPr txBox="1"/>
          <p:nvPr/>
        </p:nvSpPr>
        <p:spPr>
          <a:xfrm>
            <a:off x="9648639" y="4961965"/>
            <a:ext cx="1259142" cy="499496"/>
          </a:xfrm>
          <a:prstGeom prst="rect">
            <a:avLst/>
          </a:prstGeom>
          <a:noFill/>
        </p:spPr>
        <p:txBody>
          <a:bodyPr wrap="square" rtlCol="0">
            <a:spAutoFit/>
          </a:bodyPr>
          <a:lstStyle/>
          <a:p>
            <a:pPr>
              <a:lnSpc>
                <a:spcPct val="150000"/>
              </a:lnSpc>
            </a:pPr>
            <a:r>
              <a:rPr lang="en-US" altLang="zh-CN" sz="2000" dirty="0">
                <a:latin typeface="华文中宋" panose="02010600040101010101" pitchFamily="2" charset="-122"/>
                <a:ea typeface="华文中宋" panose="02010600040101010101" pitchFamily="2" charset="-122"/>
              </a:rPr>
              <a:t>Web</a:t>
            </a:r>
            <a:r>
              <a:rPr lang="zh-CN" altLang="en-US" sz="2000" dirty="0">
                <a:latin typeface="华文中宋" panose="02010600040101010101" pitchFamily="2" charset="-122"/>
                <a:ea typeface="华文中宋" panose="02010600040101010101" pitchFamily="2" charset="-122"/>
              </a:rPr>
              <a:t>应用</a:t>
            </a:r>
          </a:p>
        </p:txBody>
      </p:sp>
    </p:spTree>
    <p:extLst>
      <p:ext uri="{BB962C8B-B14F-4D97-AF65-F5344CB8AC3E}">
        <p14:creationId xmlns:p14="http://schemas.microsoft.com/office/powerpoint/2010/main" val="23436774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531181" y="1268377"/>
            <a:ext cx="4795421" cy="15502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华文中宋" panose="02010600040101010101" pitchFamily="2" charset="-122"/>
              <a:ea typeface="华文中宋" panose="02010600040101010101" pitchFamily="2" charset="-122"/>
              <a:cs typeface="+mn-cs"/>
            </a:endParaRPr>
          </a:p>
        </p:txBody>
      </p:sp>
      <p:sp>
        <p:nvSpPr>
          <p:cNvPr id="11" name="矩形 10"/>
          <p:cNvSpPr/>
          <p:nvPr/>
        </p:nvSpPr>
        <p:spPr>
          <a:xfrm>
            <a:off x="6952513" y="696760"/>
            <a:ext cx="4795421" cy="19391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华文中宋" panose="02010600040101010101" pitchFamily="2" charset="-122"/>
              <a:ea typeface="华文中宋" panose="02010600040101010101" pitchFamily="2" charset="-122"/>
              <a:cs typeface="+mn-cs"/>
            </a:endParaRPr>
          </a:p>
        </p:txBody>
      </p:sp>
      <p:pic>
        <p:nvPicPr>
          <p:cNvPr id="15" name="图片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88964" y="840509"/>
            <a:ext cx="751811" cy="1161188"/>
          </a:xfrm>
          <a:prstGeom prst="rect">
            <a:avLst/>
          </a:prstGeom>
        </p:spPr>
      </p:pic>
      <p:sp>
        <p:nvSpPr>
          <p:cNvPr id="16" name="箭头: 右 15"/>
          <p:cNvSpPr/>
          <p:nvPr/>
        </p:nvSpPr>
        <p:spPr>
          <a:xfrm rot="21117333">
            <a:off x="3490690" y="1353571"/>
            <a:ext cx="3669801" cy="44388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华文中宋" panose="02010600040101010101" pitchFamily="2" charset="-122"/>
              <a:ea typeface="华文中宋" panose="02010600040101010101" pitchFamily="2" charset="-122"/>
              <a:cs typeface="+mn-cs"/>
            </a:endParaRPr>
          </a:p>
        </p:txBody>
      </p:sp>
      <p:sp>
        <p:nvSpPr>
          <p:cNvPr id="21" name="文本框 20"/>
          <p:cNvSpPr txBox="1"/>
          <p:nvPr/>
        </p:nvSpPr>
        <p:spPr>
          <a:xfrm>
            <a:off x="4390939" y="801950"/>
            <a:ext cx="216918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华文中宋" panose="02010600040101010101" pitchFamily="2" charset="-122"/>
                <a:ea typeface="华文中宋" panose="02010600040101010101" pitchFamily="2" charset="-122"/>
                <a:cs typeface="+mn-cs"/>
              </a:rPr>
              <a:t>上传现场图片</a:t>
            </a:r>
            <a:r>
              <a:rPr kumimoji="0" lang="en-US" altLang="zh-CN" sz="1800" b="0" i="0" u="none" strike="noStrike" kern="1200" cap="none" spc="0" normalizeH="0" baseline="0" noProof="0" dirty="0">
                <a:ln>
                  <a:noFill/>
                </a:ln>
                <a:solidFill>
                  <a:prstClr val="black"/>
                </a:solidFill>
                <a:effectLst/>
                <a:uLnTx/>
                <a:uFillTx/>
                <a:latin typeface="华文中宋" panose="02010600040101010101" pitchFamily="2" charset="-122"/>
                <a:ea typeface="华文中宋" panose="02010600040101010101" pitchFamily="2" charset="-122"/>
                <a:cs typeface="+mn-cs"/>
              </a:rPr>
              <a:t>/</a:t>
            </a:r>
            <a:r>
              <a:rPr kumimoji="0" lang="zh-CN" altLang="en-US" sz="1800" b="0" i="0" u="none" strike="noStrike" kern="1200" cap="none" spc="0" normalizeH="0" baseline="0" noProof="0" dirty="0">
                <a:ln>
                  <a:noFill/>
                </a:ln>
                <a:solidFill>
                  <a:prstClr val="black"/>
                </a:solidFill>
                <a:effectLst/>
                <a:uLnTx/>
                <a:uFillTx/>
                <a:latin typeface="华文中宋" panose="02010600040101010101" pitchFamily="2" charset="-122"/>
                <a:ea typeface="华文中宋" panose="02010600040101010101" pitchFamily="2" charset="-122"/>
                <a:cs typeface="+mn-cs"/>
              </a:rPr>
              <a:t>视频</a:t>
            </a:r>
          </a:p>
        </p:txBody>
      </p:sp>
      <p:sp>
        <p:nvSpPr>
          <p:cNvPr id="33" name="文本框 32"/>
          <p:cNvSpPr txBox="1"/>
          <p:nvPr/>
        </p:nvSpPr>
        <p:spPr>
          <a:xfrm>
            <a:off x="2254826" y="5774241"/>
            <a:ext cx="87716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华文中宋" panose="02010600040101010101" pitchFamily="2" charset="-122"/>
                <a:ea typeface="华文中宋" panose="02010600040101010101" pitchFamily="2" charset="-122"/>
                <a:cs typeface="+mn-cs"/>
              </a:rPr>
              <a:t>学生端</a:t>
            </a:r>
          </a:p>
        </p:txBody>
      </p:sp>
      <p:sp>
        <p:nvSpPr>
          <p:cNvPr id="34" name="文本框 33"/>
          <p:cNvSpPr txBox="1"/>
          <p:nvPr/>
        </p:nvSpPr>
        <p:spPr>
          <a:xfrm>
            <a:off x="8903493" y="5774241"/>
            <a:ext cx="110799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华文中宋" panose="02010600040101010101" pitchFamily="2" charset="-122"/>
                <a:ea typeface="华文中宋" panose="02010600040101010101" pitchFamily="2" charset="-122"/>
                <a:cs typeface="+mn-cs"/>
              </a:rPr>
              <a:t>管理员端</a:t>
            </a:r>
          </a:p>
        </p:txBody>
      </p:sp>
      <p:sp>
        <p:nvSpPr>
          <p:cNvPr id="2" name="标题 1"/>
          <p:cNvSpPr>
            <a:spLocks noGrp="1"/>
          </p:cNvSpPr>
          <p:nvPr>
            <p:ph type="title"/>
          </p:nvPr>
        </p:nvSpPr>
        <p:spPr>
          <a:xfrm>
            <a:off x="531494" y="447675"/>
            <a:ext cx="3784783" cy="589915"/>
          </a:xfrm>
        </p:spPr>
        <p:txBody>
          <a:bodyPr/>
          <a:lstStyle/>
          <a:p>
            <a:r>
              <a:rPr lang="zh-CN" altLang="en-US" dirty="0">
                <a:latin typeface="华文中宋" panose="02010600040101010101" pitchFamily="2" charset="-122"/>
                <a:ea typeface="华文中宋" panose="02010600040101010101" pitchFamily="2" charset="-122"/>
              </a:rPr>
              <a:t>作品功能</a:t>
            </a:r>
            <a:r>
              <a:rPr lang="en-US" altLang="zh-CN" dirty="0">
                <a:latin typeface="华文中宋" panose="02010600040101010101" pitchFamily="2" charset="-122"/>
                <a:ea typeface="华文中宋" panose="02010600040101010101" pitchFamily="2" charset="-122"/>
              </a:rPr>
              <a:t>——</a:t>
            </a:r>
            <a:r>
              <a:rPr lang="zh-CN" altLang="en-US" dirty="0">
                <a:latin typeface="华文中宋" panose="02010600040101010101" pitchFamily="2" charset="-122"/>
                <a:ea typeface="华文中宋" panose="02010600040101010101" pitchFamily="2" charset="-122"/>
              </a:rPr>
              <a:t>整体流程</a:t>
            </a:r>
          </a:p>
        </p:txBody>
      </p:sp>
      <p:pic>
        <p:nvPicPr>
          <p:cNvPr id="4" name="图片 3">
            <a:extLst>
              <a:ext uri="{FF2B5EF4-FFF2-40B4-BE49-F238E27FC236}">
                <a16:creationId xmlns:a16="http://schemas.microsoft.com/office/drawing/2014/main" id="{CB10E870-F46D-446E-AED3-B3D306E033D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28113" y="1426444"/>
            <a:ext cx="1031731" cy="1249082"/>
          </a:xfrm>
          <a:prstGeom prst="rect">
            <a:avLst/>
          </a:prstGeom>
        </p:spPr>
      </p:pic>
      <p:pic>
        <p:nvPicPr>
          <p:cNvPr id="7" name="图片 6">
            <a:extLst>
              <a:ext uri="{FF2B5EF4-FFF2-40B4-BE49-F238E27FC236}">
                <a16:creationId xmlns:a16="http://schemas.microsoft.com/office/drawing/2014/main" id="{84B7E642-1D87-4AD1-BF79-39E207E9FDD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56578" y="4107330"/>
            <a:ext cx="721809" cy="1160968"/>
          </a:xfrm>
          <a:prstGeom prst="rect">
            <a:avLst/>
          </a:prstGeom>
        </p:spPr>
      </p:pic>
      <p:pic>
        <p:nvPicPr>
          <p:cNvPr id="12" name="图片 11">
            <a:extLst>
              <a:ext uri="{FF2B5EF4-FFF2-40B4-BE49-F238E27FC236}">
                <a16:creationId xmlns:a16="http://schemas.microsoft.com/office/drawing/2014/main" id="{515DCC1E-E74F-4FE0-BAE1-98273A3A093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487736" y="4107330"/>
            <a:ext cx="912146" cy="1166699"/>
          </a:xfrm>
          <a:prstGeom prst="rect">
            <a:avLst/>
          </a:prstGeom>
        </p:spPr>
      </p:pic>
      <p:pic>
        <p:nvPicPr>
          <p:cNvPr id="35" name="图片 34">
            <a:extLst>
              <a:ext uri="{FF2B5EF4-FFF2-40B4-BE49-F238E27FC236}">
                <a16:creationId xmlns:a16="http://schemas.microsoft.com/office/drawing/2014/main" id="{FF574BD1-D367-4550-B837-EC0C71F3054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24666" y="4205598"/>
            <a:ext cx="665499" cy="633657"/>
          </a:xfrm>
          <a:prstGeom prst="rect">
            <a:avLst/>
          </a:prstGeom>
        </p:spPr>
      </p:pic>
      <p:pic>
        <p:nvPicPr>
          <p:cNvPr id="39" name="图片 38">
            <a:extLst>
              <a:ext uri="{FF2B5EF4-FFF2-40B4-BE49-F238E27FC236}">
                <a16:creationId xmlns:a16="http://schemas.microsoft.com/office/drawing/2014/main" id="{34924D2F-D73F-4009-9306-37F28815A40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572467" y="1482127"/>
            <a:ext cx="665499" cy="633657"/>
          </a:xfrm>
          <a:prstGeom prst="rect">
            <a:avLst/>
          </a:prstGeom>
        </p:spPr>
      </p:pic>
      <p:pic>
        <p:nvPicPr>
          <p:cNvPr id="40" name="图片 39">
            <a:extLst>
              <a:ext uri="{FF2B5EF4-FFF2-40B4-BE49-F238E27FC236}">
                <a16:creationId xmlns:a16="http://schemas.microsoft.com/office/drawing/2014/main" id="{A1644016-5ECD-4B4D-B72C-ED1163D75D0D}"/>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922077" y="4204425"/>
            <a:ext cx="665499" cy="633657"/>
          </a:xfrm>
          <a:prstGeom prst="rect">
            <a:avLst/>
          </a:prstGeom>
        </p:spPr>
      </p:pic>
      <p:pic>
        <p:nvPicPr>
          <p:cNvPr id="14" name="图片 13">
            <a:extLst>
              <a:ext uri="{FF2B5EF4-FFF2-40B4-BE49-F238E27FC236}">
                <a16:creationId xmlns:a16="http://schemas.microsoft.com/office/drawing/2014/main" id="{4337EFDD-CCE7-43CD-A7B7-E67FE859C42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166254" y="1663030"/>
            <a:ext cx="1207340" cy="828257"/>
          </a:xfrm>
          <a:prstGeom prst="rect">
            <a:avLst/>
          </a:prstGeom>
        </p:spPr>
      </p:pic>
      <p:sp>
        <p:nvSpPr>
          <p:cNvPr id="41" name="箭头: 右 40">
            <a:extLst>
              <a:ext uri="{FF2B5EF4-FFF2-40B4-BE49-F238E27FC236}">
                <a16:creationId xmlns:a16="http://schemas.microsoft.com/office/drawing/2014/main" id="{F9341DB7-EBB4-43E3-8270-50D0B08A664D}"/>
              </a:ext>
            </a:extLst>
          </p:cNvPr>
          <p:cNvSpPr/>
          <p:nvPr/>
        </p:nvSpPr>
        <p:spPr>
          <a:xfrm rot="1586697">
            <a:off x="8551298" y="1535029"/>
            <a:ext cx="1386201" cy="44388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华文中宋" panose="02010600040101010101" pitchFamily="2" charset="-122"/>
              <a:ea typeface="华文中宋" panose="02010600040101010101" pitchFamily="2" charset="-122"/>
              <a:cs typeface="+mn-cs"/>
            </a:endParaRPr>
          </a:p>
        </p:txBody>
      </p:sp>
      <p:sp>
        <p:nvSpPr>
          <p:cNvPr id="42" name="文本框 41">
            <a:extLst>
              <a:ext uri="{FF2B5EF4-FFF2-40B4-BE49-F238E27FC236}">
                <a16:creationId xmlns:a16="http://schemas.microsoft.com/office/drawing/2014/main" id="{3BB21B64-C014-4743-AE88-CAFC75A988C6}"/>
              </a:ext>
            </a:extLst>
          </p:cNvPr>
          <p:cNvSpPr txBox="1"/>
          <p:nvPr/>
        </p:nvSpPr>
        <p:spPr>
          <a:xfrm>
            <a:off x="8649578" y="739751"/>
            <a:ext cx="2723823" cy="64633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dirty="0">
                <a:solidFill>
                  <a:prstClr val="black"/>
                </a:solidFill>
                <a:latin typeface="华文中宋" panose="02010600040101010101" pitchFamily="2" charset="-122"/>
                <a:ea typeface="华文中宋" panose="02010600040101010101" pitchFamily="2" charset="-122"/>
              </a:rPr>
              <a:t>调用“多人脸识别”算法</a:t>
            </a:r>
            <a:endParaRPr lang="en-US" altLang="zh-CN" dirty="0">
              <a:solidFill>
                <a:prstClr val="black"/>
              </a:solidFill>
              <a:latin typeface="华文中宋" panose="02010600040101010101" pitchFamily="2" charset="-122"/>
              <a:ea typeface="华文中宋" panose="02010600040101010101" pitchFamily="2" charset="-122"/>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dirty="0">
                <a:solidFill>
                  <a:prstClr val="black"/>
                </a:solidFill>
                <a:latin typeface="华文中宋" panose="02010600040101010101" pitchFamily="2" charset="-122"/>
                <a:ea typeface="华文中宋" panose="02010600040101010101" pitchFamily="2" charset="-122"/>
              </a:rPr>
              <a:t>结果存入</a:t>
            </a:r>
            <a:r>
              <a:rPr lang="en-US" altLang="zh-CN" dirty="0">
                <a:solidFill>
                  <a:prstClr val="black"/>
                </a:solidFill>
                <a:latin typeface="华文中宋" panose="02010600040101010101" pitchFamily="2" charset="-122"/>
                <a:ea typeface="华文中宋" panose="02010600040101010101" pitchFamily="2" charset="-122"/>
              </a:rPr>
              <a:t>DB</a:t>
            </a:r>
            <a:endParaRPr kumimoji="0" lang="zh-CN" altLang="en-US" sz="1800" b="0" i="0" u="none" strike="noStrike" kern="1200" cap="none" spc="0" normalizeH="0" baseline="0" noProof="0" dirty="0">
              <a:ln>
                <a:noFill/>
              </a:ln>
              <a:solidFill>
                <a:prstClr val="black"/>
              </a:solidFill>
              <a:effectLst/>
              <a:uLnTx/>
              <a:uFillTx/>
              <a:latin typeface="华文中宋" panose="02010600040101010101" pitchFamily="2" charset="-122"/>
              <a:ea typeface="华文中宋" panose="02010600040101010101" pitchFamily="2" charset="-122"/>
              <a:cs typeface="+mn-cs"/>
            </a:endParaRPr>
          </a:p>
        </p:txBody>
      </p:sp>
      <p:pic>
        <p:nvPicPr>
          <p:cNvPr id="23" name="图片 22">
            <a:extLst>
              <a:ext uri="{FF2B5EF4-FFF2-40B4-BE49-F238E27FC236}">
                <a16:creationId xmlns:a16="http://schemas.microsoft.com/office/drawing/2014/main" id="{1644816F-C41C-4B22-B8C7-85507D61B5FB}"/>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071587" y="3826643"/>
            <a:ext cx="1758798" cy="1758798"/>
          </a:xfrm>
          <a:prstGeom prst="rect">
            <a:avLst/>
          </a:prstGeom>
        </p:spPr>
      </p:pic>
      <p:sp>
        <p:nvSpPr>
          <p:cNvPr id="43" name="箭头: 右 42">
            <a:extLst>
              <a:ext uri="{FF2B5EF4-FFF2-40B4-BE49-F238E27FC236}">
                <a16:creationId xmlns:a16="http://schemas.microsoft.com/office/drawing/2014/main" id="{96A9231E-C6B0-48BE-819A-161A73EA1DAE}"/>
              </a:ext>
            </a:extLst>
          </p:cNvPr>
          <p:cNvSpPr/>
          <p:nvPr/>
        </p:nvSpPr>
        <p:spPr>
          <a:xfrm rot="9920460">
            <a:off x="3654877" y="3323189"/>
            <a:ext cx="6023921" cy="44388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华文中宋" panose="02010600040101010101" pitchFamily="2" charset="-122"/>
              <a:ea typeface="华文中宋" panose="02010600040101010101" pitchFamily="2" charset="-122"/>
              <a:cs typeface="+mn-cs"/>
            </a:endParaRPr>
          </a:p>
        </p:txBody>
      </p:sp>
      <p:sp>
        <p:nvSpPr>
          <p:cNvPr id="44" name="箭头: 右 43">
            <a:extLst>
              <a:ext uri="{FF2B5EF4-FFF2-40B4-BE49-F238E27FC236}">
                <a16:creationId xmlns:a16="http://schemas.microsoft.com/office/drawing/2014/main" id="{7EDE1C53-7825-40BE-8426-04A5300CC5BA}"/>
              </a:ext>
            </a:extLst>
          </p:cNvPr>
          <p:cNvSpPr/>
          <p:nvPr/>
        </p:nvSpPr>
        <p:spPr>
          <a:xfrm rot="10800000">
            <a:off x="3517379" y="2167440"/>
            <a:ext cx="6085488" cy="44388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华文中宋" panose="02010600040101010101" pitchFamily="2" charset="-122"/>
              <a:ea typeface="华文中宋" panose="02010600040101010101" pitchFamily="2" charset="-122"/>
              <a:cs typeface="+mn-cs"/>
            </a:endParaRPr>
          </a:p>
        </p:txBody>
      </p:sp>
      <p:sp>
        <p:nvSpPr>
          <p:cNvPr id="45" name="文本框 44">
            <a:extLst>
              <a:ext uri="{FF2B5EF4-FFF2-40B4-BE49-F238E27FC236}">
                <a16:creationId xmlns:a16="http://schemas.microsoft.com/office/drawing/2014/main" id="{763CB9FD-B683-4CB1-AD67-6BB2B6A9A3F9}"/>
              </a:ext>
            </a:extLst>
          </p:cNvPr>
          <p:cNvSpPr txBox="1"/>
          <p:nvPr/>
        </p:nvSpPr>
        <p:spPr>
          <a:xfrm>
            <a:off x="5152016" y="1872485"/>
            <a:ext cx="2031326"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dirty="0">
                <a:solidFill>
                  <a:prstClr val="black"/>
                </a:solidFill>
                <a:latin typeface="华文中宋" panose="02010600040101010101" pitchFamily="2" charset="-122"/>
                <a:ea typeface="华文中宋" panose="02010600040101010101" pitchFamily="2" charset="-122"/>
              </a:rPr>
              <a:t>反馈</a:t>
            </a:r>
            <a:r>
              <a:rPr kumimoji="0" lang="zh-CN" altLang="en-US" sz="1800" b="0" i="0" u="none" strike="noStrike" kern="1200" cap="none" spc="0" normalizeH="0" baseline="0" noProof="0" dirty="0">
                <a:ln>
                  <a:noFill/>
                </a:ln>
                <a:solidFill>
                  <a:prstClr val="black"/>
                </a:solidFill>
                <a:effectLst/>
                <a:uLnTx/>
                <a:uFillTx/>
                <a:latin typeface="华文中宋" panose="02010600040101010101" pitchFamily="2" charset="-122"/>
                <a:ea typeface="华文中宋" panose="02010600040101010101" pitchFamily="2" charset="-122"/>
                <a:cs typeface="+mn-cs"/>
              </a:rPr>
              <a:t>课堂缺勤情况</a:t>
            </a:r>
          </a:p>
        </p:txBody>
      </p:sp>
      <p:sp>
        <p:nvSpPr>
          <p:cNvPr id="46" name="箭头: 右 45">
            <a:extLst>
              <a:ext uri="{FF2B5EF4-FFF2-40B4-BE49-F238E27FC236}">
                <a16:creationId xmlns:a16="http://schemas.microsoft.com/office/drawing/2014/main" id="{9077731B-C8CC-4026-A446-FE65B27CEEE1}"/>
              </a:ext>
            </a:extLst>
          </p:cNvPr>
          <p:cNvSpPr/>
          <p:nvPr/>
        </p:nvSpPr>
        <p:spPr>
          <a:xfrm>
            <a:off x="3788175" y="4687814"/>
            <a:ext cx="4283412" cy="44388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华文中宋" panose="02010600040101010101" pitchFamily="2" charset="-122"/>
              <a:ea typeface="华文中宋" panose="02010600040101010101" pitchFamily="2" charset="-122"/>
              <a:cs typeface="+mn-cs"/>
            </a:endParaRPr>
          </a:p>
        </p:txBody>
      </p:sp>
      <p:sp>
        <p:nvSpPr>
          <p:cNvPr id="47" name="文本框 46">
            <a:extLst>
              <a:ext uri="{FF2B5EF4-FFF2-40B4-BE49-F238E27FC236}">
                <a16:creationId xmlns:a16="http://schemas.microsoft.com/office/drawing/2014/main" id="{CEE38AA1-4F9C-4607-8388-3FC922C14C9A}"/>
              </a:ext>
            </a:extLst>
          </p:cNvPr>
          <p:cNvSpPr txBox="1"/>
          <p:nvPr/>
        </p:nvSpPr>
        <p:spPr>
          <a:xfrm>
            <a:off x="5675101" y="4353332"/>
            <a:ext cx="1107996"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华文中宋" panose="02010600040101010101" pitchFamily="2" charset="-122"/>
                <a:ea typeface="华文中宋" panose="02010600040101010101" pitchFamily="2" charset="-122"/>
                <a:cs typeface="+mn-cs"/>
              </a:rPr>
              <a:t>发起申诉</a:t>
            </a:r>
          </a:p>
        </p:txBody>
      </p:sp>
      <p:sp>
        <p:nvSpPr>
          <p:cNvPr id="48" name="箭头: 右 47">
            <a:extLst>
              <a:ext uri="{FF2B5EF4-FFF2-40B4-BE49-F238E27FC236}">
                <a16:creationId xmlns:a16="http://schemas.microsoft.com/office/drawing/2014/main" id="{39BC214E-3EC9-4594-B46D-D3EBF57FCC40}"/>
              </a:ext>
            </a:extLst>
          </p:cNvPr>
          <p:cNvSpPr/>
          <p:nvPr/>
        </p:nvSpPr>
        <p:spPr>
          <a:xfrm rot="18065215">
            <a:off x="9366379" y="3474031"/>
            <a:ext cx="2130103" cy="44388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华文中宋" panose="02010600040101010101" pitchFamily="2" charset="-122"/>
              <a:ea typeface="华文中宋" panose="02010600040101010101" pitchFamily="2" charset="-122"/>
              <a:cs typeface="+mn-cs"/>
            </a:endParaRPr>
          </a:p>
        </p:txBody>
      </p:sp>
      <p:sp>
        <p:nvSpPr>
          <p:cNvPr id="49" name="文本框 48">
            <a:extLst>
              <a:ext uri="{FF2B5EF4-FFF2-40B4-BE49-F238E27FC236}">
                <a16:creationId xmlns:a16="http://schemas.microsoft.com/office/drawing/2014/main" id="{EA380F53-F56F-4076-AF56-375E5BA7667E}"/>
              </a:ext>
            </a:extLst>
          </p:cNvPr>
          <p:cNvSpPr txBox="1"/>
          <p:nvPr/>
        </p:nvSpPr>
        <p:spPr>
          <a:xfrm>
            <a:off x="10278405" y="3891667"/>
            <a:ext cx="1707519" cy="64633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华文中宋" panose="02010600040101010101" pitchFamily="2" charset="-122"/>
                <a:ea typeface="华文中宋" panose="02010600040101010101" pitchFamily="2" charset="-122"/>
                <a:cs typeface="+mn-cs"/>
              </a:rPr>
              <a:t>同意</a:t>
            </a:r>
            <a:r>
              <a:rPr kumimoji="0" lang="en-US" altLang="zh-CN" sz="1800" b="0" i="0" u="none" strike="noStrike" kern="1200" cap="none" spc="0" normalizeH="0" baseline="0" noProof="0" dirty="0">
                <a:ln>
                  <a:noFill/>
                </a:ln>
                <a:solidFill>
                  <a:prstClr val="black"/>
                </a:solidFill>
                <a:effectLst/>
                <a:uLnTx/>
                <a:uFillTx/>
                <a:latin typeface="华文中宋" panose="02010600040101010101" pitchFamily="2" charset="-122"/>
                <a:ea typeface="华文中宋" panose="02010600040101010101" pitchFamily="2" charset="-122"/>
                <a:cs typeface="+mn-cs"/>
              </a:rPr>
              <a:t>/</a:t>
            </a:r>
            <a:r>
              <a:rPr kumimoji="0" lang="zh-CN" altLang="en-US" sz="1800" b="0" i="0" u="none" strike="noStrike" kern="1200" cap="none" spc="0" normalizeH="0" baseline="0" noProof="0" dirty="0">
                <a:ln>
                  <a:noFill/>
                </a:ln>
                <a:solidFill>
                  <a:prstClr val="black"/>
                </a:solidFill>
                <a:effectLst/>
                <a:uLnTx/>
                <a:uFillTx/>
                <a:latin typeface="华文中宋" panose="02010600040101010101" pitchFamily="2" charset="-122"/>
                <a:ea typeface="华文中宋" panose="02010600040101010101" pitchFamily="2" charset="-122"/>
                <a:cs typeface="+mn-cs"/>
              </a:rPr>
              <a:t>拒绝申诉</a:t>
            </a:r>
            <a:endParaRPr kumimoji="0" lang="en-US" altLang="zh-CN" sz="1800" b="0" i="0" u="none" strike="noStrike" kern="1200" cap="none" spc="0" normalizeH="0" baseline="0" noProof="0" dirty="0">
              <a:ln>
                <a:noFill/>
              </a:ln>
              <a:solidFill>
                <a:prstClr val="black"/>
              </a:solidFill>
              <a:effectLst/>
              <a:uLnTx/>
              <a:uFillTx/>
              <a:latin typeface="华文中宋" panose="02010600040101010101" pitchFamily="2" charset="-122"/>
              <a:ea typeface="华文中宋" panose="02010600040101010101" pitchFamily="2" charset="-122"/>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华文中宋" panose="02010600040101010101" pitchFamily="2" charset="-122"/>
                <a:ea typeface="华文中宋" panose="02010600040101010101" pitchFamily="2" charset="-122"/>
                <a:cs typeface="+mn-cs"/>
              </a:rPr>
              <a:t>结果存入</a:t>
            </a:r>
            <a:r>
              <a:rPr kumimoji="0" lang="en-US" altLang="zh-CN" sz="1800" b="0" i="0" u="none" strike="noStrike" kern="1200" cap="none" spc="0" normalizeH="0" baseline="0" noProof="0" dirty="0">
                <a:ln>
                  <a:noFill/>
                </a:ln>
                <a:solidFill>
                  <a:prstClr val="black"/>
                </a:solidFill>
                <a:effectLst/>
                <a:uLnTx/>
                <a:uFillTx/>
                <a:latin typeface="华文中宋" panose="02010600040101010101" pitchFamily="2" charset="-122"/>
                <a:ea typeface="华文中宋" panose="02010600040101010101" pitchFamily="2" charset="-122"/>
                <a:cs typeface="+mn-cs"/>
              </a:rPr>
              <a:t>DB</a:t>
            </a:r>
            <a:endParaRPr kumimoji="0" lang="zh-CN" altLang="en-US" sz="1800" b="0" i="0" u="none" strike="noStrike" kern="1200" cap="none" spc="0" normalizeH="0" baseline="0" noProof="0" dirty="0">
              <a:ln>
                <a:noFill/>
              </a:ln>
              <a:solidFill>
                <a:prstClr val="black"/>
              </a:solidFill>
              <a:effectLst/>
              <a:uLnTx/>
              <a:uFillTx/>
              <a:latin typeface="华文中宋" panose="02010600040101010101" pitchFamily="2" charset="-122"/>
              <a:ea typeface="华文中宋" panose="02010600040101010101" pitchFamily="2" charset="-122"/>
              <a:cs typeface="+mn-cs"/>
            </a:endParaRPr>
          </a:p>
        </p:txBody>
      </p:sp>
      <p:sp>
        <p:nvSpPr>
          <p:cNvPr id="27" name="矩形 26">
            <a:extLst>
              <a:ext uri="{FF2B5EF4-FFF2-40B4-BE49-F238E27FC236}">
                <a16:creationId xmlns:a16="http://schemas.microsoft.com/office/drawing/2014/main" id="{72D7444F-A0F7-4676-AB2F-9434AAEF5BC7}"/>
              </a:ext>
            </a:extLst>
          </p:cNvPr>
          <p:cNvSpPr/>
          <p:nvPr/>
        </p:nvSpPr>
        <p:spPr>
          <a:xfrm>
            <a:off x="531181" y="3736468"/>
            <a:ext cx="4827794" cy="19391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华文中宋" panose="02010600040101010101" pitchFamily="2" charset="-122"/>
              <a:ea typeface="华文中宋" panose="02010600040101010101" pitchFamily="2" charset="-122"/>
              <a:cs typeface="+mn-cs"/>
            </a:endParaRPr>
          </a:p>
        </p:txBody>
      </p:sp>
      <p:sp>
        <p:nvSpPr>
          <p:cNvPr id="28" name="矩形 27">
            <a:extLst>
              <a:ext uri="{FF2B5EF4-FFF2-40B4-BE49-F238E27FC236}">
                <a16:creationId xmlns:a16="http://schemas.microsoft.com/office/drawing/2014/main" id="{12600120-5FB2-4854-AC4D-FC80941B613E}"/>
              </a:ext>
            </a:extLst>
          </p:cNvPr>
          <p:cNvSpPr/>
          <p:nvPr/>
        </p:nvSpPr>
        <p:spPr>
          <a:xfrm>
            <a:off x="7103616" y="3736469"/>
            <a:ext cx="4827794" cy="19391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华文中宋" panose="02010600040101010101" pitchFamily="2" charset="-122"/>
              <a:ea typeface="华文中宋" panose="02010600040101010101" pitchFamily="2" charset="-122"/>
              <a:cs typeface="+mn-cs"/>
            </a:endParaRPr>
          </a:p>
        </p:txBody>
      </p:sp>
      <p:sp>
        <p:nvSpPr>
          <p:cNvPr id="29" name="文本框 28">
            <a:extLst>
              <a:ext uri="{FF2B5EF4-FFF2-40B4-BE49-F238E27FC236}">
                <a16:creationId xmlns:a16="http://schemas.microsoft.com/office/drawing/2014/main" id="{F1CAE67D-D59E-41F0-B9E7-AD5D51CE1A53}"/>
              </a:ext>
            </a:extLst>
          </p:cNvPr>
          <p:cNvSpPr txBox="1"/>
          <p:nvPr/>
        </p:nvSpPr>
        <p:spPr>
          <a:xfrm>
            <a:off x="2305253" y="2923452"/>
            <a:ext cx="87716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华文中宋" panose="02010600040101010101" pitchFamily="2" charset="-122"/>
                <a:ea typeface="华文中宋" panose="02010600040101010101" pitchFamily="2" charset="-122"/>
                <a:cs typeface="+mn-cs"/>
              </a:rPr>
              <a:t>教师端</a:t>
            </a:r>
          </a:p>
        </p:txBody>
      </p:sp>
      <p:sp>
        <p:nvSpPr>
          <p:cNvPr id="3" name="文本框 2">
            <a:extLst>
              <a:ext uri="{FF2B5EF4-FFF2-40B4-BE49-F238E27FC236}">
                <a16:creationId xmlns:a16="http://schemas.microsoft.com/office/drawing/2014/main" id="{C7B775E5-5D3C-4A20-9E99-7F81A13ACBA3}"/>
              </a:ext>
            </a:extLst>
          </p:cNvPr>
          <p:cNvSpPr txBox="1"/>
          <p:nvPr/>
        </p:nvSpPr>
        <p:spPr>
          <a:xfrm rot="20628282">
            <a:off x="5269758" y="3092630"/>
            <a:ext cx="2156460" cy="369332"/>
          </a:xfrm>
          <a:prstGeom prst="rect">
            <a:avLst/>
          </a:prstGeom>
          <a:noFill/>
        </p:spPr>
        <p:txBody>
          <a:bodyPr wrap="square" rtlCol="0">
            <a:spAutoFit/>
          </a:bodyPr>
          <a:lstStyle/>
          <a:p>
            <a:r>
              <a:rPr lang="zh-CN" altLang="en-US" dirty="0">
                <a:solidFill>
                  <a:prstClr val="black"/>
                </a:solidFill>
                <a:latin typeface="华文中宋" panose="02010600040101010101" pitchFamily="2" charset="-122"/>
                <a:ea typeface="华文中宋" panose="02010600040101010101" pitchFamily="2" charset="-122"/>
              </a:rPr>
              <a:t>反馈签到是否成功</a:t>
            </a:r>
          </a:p>
        </p:txBody>
      </p:sp>
      <p:sp>
        <p:nvSpPr>
          <p:cNvPr id="31" name="文本框 30">
            <a:extLst>
              <a:ext uri="{FF2B5EF4-FFF2-40B4-BE49-F238E27FC236}">
                <a16:creationId xmlns:a16="http://schemas.microsoft.com/office/drawing/2014/main" id="{0106C038-5976-458C-A9B8-3CCE3DFC835D}"/>
              </a:ext>
            </a:extLst>
          </p:cNvPr>
          <p:cNvSpPr txBox="1"/>
          <p:nvPr/>
        </p:nvSpPr>
        <p:spPr>
          <a:xfrm>
            <a:off x="8953222" y="2763274"/>
            <a:ext cx="87716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solidFill>
                  <a:prstClr val="black"/>
                </a:solidFill>
                <a:latin typeface="华文中宋" panose="02010600040101010101" pitchFamily="2" charset="-122"/>
                <a:ea typeface="华文中宋" panose="02010600040101010101" pitchFamily="2" charset="-122"/>
              </a:rPr>
              <a:t>服务器</a:t>
            </a:r>
            <a:endParaRPr kumimoji="0" lang="zh-CN" altLang="en-US" sz="1800" b="0" i="0" u="none" strike="noStrike" kern="1200" cap="none" spc="0" normalizeH="0" baseline="0" noProof="0" dirty="0">
              <a:ln>
                <a:noFill/>
              </a:ln>
              <a:solidFill>
                <a:prstClr val="black"/>
              </a:solidFill>
              <a:effectLst/>
              <a:uLnTx/>
              <a:uFillTx/>
              <a:latin typeface="华文中宋" panose="02010600040101010101" pitchFamily="2" charset="-122"/>
              <a:ea typeface="华文中宋" panose="02010600040101010101" pitchFamily="2" charset="-122"/>
              <a:cs typeface="+mn-cs"/>
            </a:endParaRPr>
          </a:p>
        </p:txBody>
      </p:sp>
      <p:sp>
        <p:nvSpPr>
          <p:cNvPr id="32" name="箭头: 右 31">
            <a:extLst>
              <a:ext uri="{FF2B5EF4-FFF2-40B4-BE49-F238E27FC236}">
                <a16:creationId xmlns:a16="http://schemas.microsoft.com/office/drawing/2014/main" id="{E0901832-C03F-4923-9936-19FC2B1A9B9B}"/>
              </a:ext>
            </a:extLst>
          </p:cNvPr>
          <p:cNvSpPr/>
          <p:nvPr/>
        </p:nvSpPr>
        <p:spPr>
          <a:xfrm rot="9753377">
            <a:off x="3975840" y="3070838"/>
            <a:ext cx="6310323" cy="44388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华文中宋" panose="02010600040101010101" pitchFamily="2" charset="-122"/>
              <a:ea typeface="华文中宋" panose="02010600040101010101" pitchFamily="2" charset="-122"/>
              <a:cs typeface="+mn-cs"/>
            </a:endParaRPr>
          </a:p>
        </p:txBody>
      </p:sp>
      <p:sp>
        <p:nvSpPr>
          <p:cNvPr id="36" name="文本框 35">
            <a:extLst>
              <a:ext uri="{FF2B5EF4-FFF2-40B4-BE49-F238E27FC236}">
                <a16:creationId xmlns:a16="http://schemas.microsoft.com/office/drawing/2014/main" id="{AB7B6566-9AB1-4C8A-9F5D-FEF7A324210D}"/>
              </a:ext>
            </a:extLst>
          </p:cNvPr>
          <p:cNvSpPr txBox="1"/>
          <p:nvPr/>
        </p:nvSpPr>
        <p:spPr>
          <a:xfrm rot="20519652">
            <a:off x="5416793" y="3024624"/>
            <a:ext cx="2031325"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华文中宋" panose="02010600040101010101" pitchFamily="2" charset="-122"/>
                <a:ea typeface="华文中宋" panose="02010600040101010101" pitchFamily="2" charset="-122"/>
                <a:cs typeface="+mn-cs"/>
              </a:rPr>
              <a:t>反馈申诉是否成功</a:t>
            </a:r>
            <a:endParaRPr kumimoji="0" lang="en-US" altLang="zh-CN" sz="1800" b="0" i="0" u="none" strike="noStrike" kern="1200" cap="none" spc="0" normalizeH="0" baseline="0" noProof="0" dirty="0">
              <a:ln>
                <a:noFill/>
              </a:ln>
              <a:solidFill>
                <a:prstClr val="black"/>
              </a:solidFill>
              <a:effectLst/>
              <a:uLnTx/>
              <a:uFillTx/>
              <a:latin typeface="华文中宋" panose="02010600040101010101" pitchFamily="2" charset="-122"/>
              <a:ea typeface="华文中宋" panose="02010600040101010101" pitchFamily="2" charset="-122"/>
              <a:cs typeface="+mn-cs"/>
            </a:endParaRPr>
          </a:p>
        </p:txBody>
      </p:sp>
    </p:spTree>
    <p:extLst>
      <p:ext uri="{BB962C8B-B14F-4D97-AF65-F5344CB8AC3E}">
        <p14:creationId xmlns:p14="http://schemas.microsoft.com/office/powerpoint/2010/main" val="1733265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2"/>
                                        </p:tgtEl>
                                        <p:attrNameLst>
                                          <p:attrName>style.visibility</p:attrName>
                                        </p:attrNameLst>
                                      </p:cBhvr>
                                      <p:to>
                                        <p:strVal val="visible"/>
                                      </p:to>
                                    </p:set>
                                    <p:animEffect transition="in" filter="fade">
                                      <p:cBhvr>
                                        <p:cTn id="15" dur="500"/>
                                        <p:tgtEl>
                                          <p:spTgt spid="4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1"/>
                                        </p:tgtEl>
                                        <p:attrNameLst>
                                          <p:attrName>style.visibility</p:attrName>
                                        </p:attrNameLst>
                                      </p:cBhvr>
                                      <p:to>
                                        <p:strVal val="visible"/>
                                      </p:to>
                                    </p:set>
                                    <p:animEffect transition="in" filter="fade">
                                      <p:cBhvr>
                                        <p:cTn id="18" dur="500"/>
                                        <p:tgtEl>
                                          <p:spTgt spid="4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45"/>
                                        </p:tgtEl>
                                        <p:attrNameLst>
                                          <p:attrName>style.visibility</p:attrName>
                                        </p:attrNameLst>
                                      </p:cBhvr>
                                      <p:to>
                                        <p:strVal val="visible"/>
                                      </p:to>
                                    </p:set>
                                    <p:animEffect transition="in" filter="fade">
                                      <p:cBhvr>
                                        <p:cTn id="23" dur="100"/>
                                        <p:tgtEl>
                                          <p:spTgt spid="45"/>
                                        </p:tgtEl>
                                      </p:cBhvr>
                                    </p:animEffect>
                                  </p:childTnLst>
                                </p:cTn>
                              </p:par>
                            </p:childTnLst>
                          </p:cTn>
                        </p:par>
                        <p:par>
                          <p:cTn id="24" fill="hold">
                            <p:stCondLst>
                              <p:cond delay="100"/>
                            </p:stCondLst>
                            <p:childTnLst>
                              <p:par>
                                <p:cTn id="25" presetID="10" presetClass="entr" presetSubtype="0" fill="hold" grpId="0" nodeType="after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500"/>
                                        <p:tgtEl>
                                          <p:spTgt spid="3"/>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43"/>
                                        </p:tgtEl>
                                        <p:attrNameLst>
                                          <p:attrName>style.visibility</p:attrName>
                                        </p:attrNameLst>
                                      </p:cBhvr>
                                      <p:to>
                                        <p:strVal val="visible"/>
                                      </p:to>
                                    </p:set>
                                    <p:animEffect transition="in" filter="fade">
                                      <p:cBhvr>
                                        <p:cTn id="30" dur="500"/>
                                        <p:tgtEl>
                                          <p:spTgt spid="43"/>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44"/>
                                        </p:tgtEl>
                                        <p:attrNameLst>
                                          <p:attrName>style.visibility</p:attrName>
                                        </p:attrNameLst>
                                      </p:cBhvr>
                                      <p:to>
                                        <p:strVal val="visible"/>
                                      </p:to>
                                    </p:set>
                                    <p:animEffect transition="in" filter="fade">
                                      <p:cBhvr>
                                        <p:cTn id="33" dur="500"/>
                                        <p:tgtEl>
                                          <p:spTgt spid="44"/>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xit" presetSubtype="0" fill="hold" grpId="1" nodeType="clickEffect">
                                  <p:stCondLst>
                                    <p:cond delay="0"/>
                                  </p:stCondLst>
                                  <p:childTnLst>
                                    <p:animEffect transition="out" filter="fade">
                                      <p:cBhvr>
                                        <p:cTn id="37" dur="100"/>
                                        <p:tgtEl>
                                          <p:spTgt spid="21"/>
                                        </p:tgtEl>
                                      </p:cBhvr>
                                    </p:animEffect>
                                    <p:set>
                                      <p:cBhvr>
                                        <p:cTn id="38" dur="1" fill="hold">
                                          <p:stCondLst>
                                            <p:cond delay="99"/>
                                          </p:stCondLst>
                                        </p:cTn>
                                        <p:tgtEl>
                                          <p:spTgt spid="21"/>
                                        </p:tgtEl>
                                        <p:attrNameLst>
                                          <p:attrName>style.visibility</p:attrName>
                                        </p:attrNameLst>
                                      </p:cBhvr>
                                      <p:to>
                                        <p:strVal val="hidden"/>
                                      </p:to>
                                    </p:set>
                                  </p:childTnLst>
                                </p:cTn>
                              </p:par>
                              <p:par>
                                <p:cTn id="39" presetID="10" presetClass="exit" presetSubtype="0" fill="hold" grpId="1" nodeType="withEffect">
                                  <p:stCondLst>
                                    <p:cond delay="0"/>
                                  </p:stCondLst>
                                  <p:childTnLst>
                                    <p:animEffect transition="out" filter="fade">
                                      <p:cBhvr>
                                        <p:cTn id="40" dur="100"/>
                                        <p:tgtEl>
                                          <p:spTgt spid="16"/>
                                        </p:tgtEl>
                                      </p:cBhvr>
                                    </p:animEffect>
                                    <p:set>
                                      <p:cBhvr>
                                        <p:cTn id="41" dur="1" fill="hold">
                                          <p:stCondLst>
                                            <p:cond delay="99"/>
                                          </p:stCondLst>
                                        </p:cTn>
                                        <p:tgtEl>
                                          <p:spTgt spid="16"/>
                                        </p:tgtEl>
                                        <p:attrNameLst>
                                          <p:attrName>style.visibility</p:attrName>
                                        </p:attrNameLst>
                                      </p:cBhvr>
                                      <p:to>
                                        <p:strVal val="hidden"/>
                                      </p:to>
                                    </p:set>
                                  </p:childTnLst>
                                </p:cTn>
                              </p:par>
                              <p:par>
                                <p:cTn id="42" presetID="10" presetClass="exit" presetSubtype="0" fill="hold" grpId="1" nodeType="withEffect">
                                  <p:stCondLst>
                                    <p:cond delay="0"/>
                                  </p:stCondLst>
                                  <p:childTnLst>
                                    <p:animEffect transition="out" filter="fade">
                                      <p:cBhvr>
                                        <p:cTn id="43" dur="100"/>
                                        <p:tgtEl>
                                          <p:spTgt spid="42"/>
                                        </p:tgtEl>
                                      </p:cBhvr>
                                    </p:animEffect>
                                    <p:set>
                                      <p:cBhvr>
                                        <p:cTn id="44" dur="1" fill="hold">
                                          <p:stCondLst>
                                            <p:cond delay="99"/>
                                          </p:stCondLst>
                                        </p:cTn>
                                        <p:tgtEl>
                                          <p:spTgt spid="42"/>
                                        </p:tgtEl>
                                        <p:attrNameLst>
                                          <p:attrName>style.visibility</p:attrName>
                                        </p:attrNameLst>
                                      </p:cBhvr>
                                      <p:to>
                                        <p:strVal val="hidden"/>
                                      </p:to>
                                    </p:set>
                                  </p:childTnLst>
                                </p:cTn>
                              </p:par>
                              <p:par>
                                <p:cTn id="45" presetID="10" presetClass="exit" presetSubtype="0" fill="hold" grpId="1" nodeType="withEffect">
                                  <p:stCondLst>
                                    <p:cond delay="0"/>
                                  </p:stCondLst>
                                  <p:childTnLst>
                                    <p:animEffect transition="out" filter="fade">
                                      <p:cBhvr>
                                        <p:cTn id="46" dur="100"/>
                                        <p:tgtEl>
                                          <p:spTgt spid="41"/>
                                        </p:tgtEl>
                                      </p:cBhvr>
                                    </p:animEffect>
                                    <p:set>
                                      <p:cBhvr>
                                        <p:cTn id="47" dur="1" fill="hold">
                                          <p:stCondLst>
                                            <p:cond delay="99"/>
                                          </p:stCondLst>
                                        </p:cTn>
                                        <p:tgtEl>
                                          <p:spTgt spid="41"/>
                                        </p:tgtEl>
                                        <p:attrNameLst>
                                          <p:attrName>style.visibility</p:attrName>
                                        </p:attrNameLst>
                                      </p:cBhvr>
                                      <p:to>
                                        <p:strVal val="hidden"/>
                                      </p:to>
                                    </p:set>
                                  </p:childTnLst>
                                </p:cTn>
                              </p:par>
                              <p:par>
                                <p:cTn id="48" presetID="10" presetClass="exit" presetSubtype="0" fill="hold" grpId="1" nodeType="withEffect">
                                  <p:stCondLst>
                                    <p:cond delay="0"/>
                                  </p:stCondLst>
                                  <p:childTnLst>
                                    <p:animEffect transition="out" filter="fade">
                                      <p:cBhvr>
                                        <p:cTn id="49" dur="100"/>
                                        <p:tgtEl>
                                          <p:spTgt spid="45"/>
                                        </p:tgtEl>
                                      </p:cBhvr>
                                    </p:animEffect>
                                    <p:set>
                                      <p:cBhvr>
                                        <p:cTn id="50" dur="1" fill="hold">
                                          <p:stCondLst>
                                            <p:cond delay="99"/>
                                          </p:stCondLst>
                                        </p:cTn>
                                        <p:tgtEl>
                                          <p:spTgt spid="45"/>
                                        </p:tgtEl>
                                        <p:attrNameLst>
                                          <p:attrName>style.visibility</p:attrName>
                                        </p:attrNameLst>
                                      </p:cBhvr>
                                      <p:to>
                                        <p:strVal val="hidden"/>
                                      </p:to>
                                    </p:set>
                                  </p:childTnLst>
                                </p:cTn>
                              </p:par>
                            </p:childTnLst>
                          </p:cTn>
                        </p:par>
                        <p:par>
                          <p:cTn id="51" fill="hold">
                            <p:stCondLst>
                              <p:cond delay="100"/>
                            </p:stCondLst>
                            <p:childTnLst>
                              <p:par>
                                <p:cTn id="52" presetID="10" presetClass="exit" presetSubtype="0" fill="hold" grpId="1" nodeType="afterEffect">
                                  <p:stCondLst>
                                    <p:cond delay="0"/>
                                  </p:stCondLst>
                                  <p:childTnLst>
                                    <p:animEffect transition="out" filter="fade">
                                      <p:cBhvr>
                                        <p:cTn id="53" dur="500"/>
                                        <p:tgtEl>
                                          <p:spTgt spid="3"/>
                                        </p:tgtEl>
                                      </p:cBhvr>
                                    </p:animEffect>
                                    <p:set>
                                      <p:cBhvr>
                                        <p:cTn id="54" dur="1" fill="hold">
                                          <p:stCondLst>
                                            <p:cond delay="499"/>
                                          </p:stCondLst>
                                        </p:cTn>
                                        <p:tgtEl>
                                          <p:spTgt spid="3"/>
                                        </p:tgtEl>
                                        <p:attrNameLst>
                                          <p:attrName>style.visibility</p:attrName>
                                        </p:attrNameLst>
                                      </p:cBhvr>
                                      <p:to>
                                        <p:strVal val="hidden"/>
                                      </p:to>
                                    </p:set>
                                  </p:childTnLst>
                                </p:cTn>
                              </p:par>
                              <p:par>
                                <p:cTn id="55" presetID="10" presetClass="exit" presetSubtype="0" fill="hold" grpId="1" nodeType="withEffect">
                                  <p:stCondLst>
                                    <p:cond delay="0"/>
                                  </p:stCondLst>
                                  <p:childTnLst>
                                    <p:animEffect transition="out" filter="fade">
                                      <p:cBhvr>
                                        <p:cTn id="56" dur="500"/>
                                        <p:tgtEl>
                                          <p:spTgt spid="43"/>
                                        </p:tgtEl>
                                      </p:cBhvr>
                                    </p:animEffect>
                                    <p:set>
                                      <p:cBhvr>
                                        <p:cTn id="57" dur="1" fill="hold">
                                          <p:stCondLst>
                                            <p:cond delay="499"/>
                                          </p:stCondLst>
                                        </p:cTn>
                                        <p:tgtEl>
                                          <p:spTgt spid="43"/>
                                        </p:tgtEl>
                                        <p:attrNameLst>
                                          <p:attrName>style.visibility</p:attrName>
                                        </p:attrNameLst>
                                      </p:cBhvr>
                                      <p:to>
                                        <p:strVal val="hidden"/>
                                      </p:to>
                                    </p:set>
                                  </p:childTnLst>
                                </p:cTn>
                              </p:par>
                              <p:par>
                                <p:cTn id="58" presetID="10" presetClass="exit" presetSubtype="0" fill="hold" grpId="1" nodeType="withEffect">
                                  <p:stCondLst>
                                    <p:cond delay="0"/>
                                  </p:stCondLst>
                                  <p:childTnLst>
                                    <p:animEffect transition="out" filter="fade">
                                      <p:cBhvr>
                                        <p:cTn id="59" dur="500"/>
                                        <p:tgtEl>
                                          <p:spTgt spid="44"/>
                                        </p:tgtEl>
                                      </p:cBhvr>
                                    </p:animEffect>
                                    <p:set>
                                      <p:cBhvr>
                                        <p:cTn id="60" dur="1" fill="hold">
                                          <p:stCondLst>
                                            <p:cond delay="499"/>
                                          </p:stCondLst>
                                        </p:cTn>
                                        <p:tgtEl>
                                          <p:spTgt spid="44"/>
                                        </p:tgtEl>
                                        <p:attrNameLst>
                                          <p:attrName>style.visibility</p:attrName>
                                        </p:attrNameLst>
                                      </p:cBhvr>
                                      <p:to>
                                        <p:strVal val="hidden"/>
                                      </p:to>
                                    </p:se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47"/>
                                        </p:tgtEl>
                                        <p:attrNameLst>
                                          <p:attrName>style.visibility</p:attrName>
                                        </p:attrNameLst>
                                      </p:cBhvr>
                                      <p:to>
                                        <p:strVal val="visible"/>
                                      </p:to>
                                    </p:set>
                                    <p:animEffect transition="in" filter="fade">
                                      <p:cBhvr>
                                        <p:cTn id="65" dur="500"/>
                                        <p:tgtEl>
                                          <p:spTgt spid="47"/>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46"/>
                                        </p:tgtEl>
                                        <p:attrNameLst>
                                          <p:attrName>style.visibility</p:attrName>
                                        </p:attrNameLst>
                                      </p:cBhvr>
                                      <p:to>
                                        <p:strVal val="visible"/>
                                      </p:to>
                                    </p:set>
                                    <p:animEffect transition="in" filter="fade">
                                      <p:cBhvr>
                                        <p:cTn id="68" dur="500"/>
                                        <p:tgtEl>
                                          <p:spTgt spid="46"/>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49"/>
                                        </p:tgtEl>
                                        <p:attrNameLst>
                                          <p:attrName>style.visibility</p:attrName>
                                        </p:attrNameLst>
                                      </p:cBhvr>
                                      <p:to>
                                        <p:strVal val="visible"/>
                                      </p:to>
                                    </p:set>
                                    <p:animEffect transition="in" filter="fade">
                                      <p:cBhvr>
                                        <p:cTn id="73" dur="500"/>
                                        <p:tgtEl>
                                          <p:spTgt spid="49"/>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48"/>
                                        </p:tgtEl>
                                        <p:attrNameLst>
                                          <p:attrName>style.visibility</p:attrName>
                                        </p:attrNameLst>
                                      </p:cBhvr>
                                      <p:to>
                                        <p:strVal val="visible"/>
                                      </p:to>
                                    </p:set>
                                    <p:animEffect transition="in" filter="fade">
                                      <p:cBhvr>
                                        <p:cTn id="76" dur="500"/>
                                        <p:tgtEl>
                                          <p:spTgt spid="48"/>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grpId="0" nodeType="clickEffect">
                                  <p:stCondLst>
                                    <p:cond delay="0"/>
                                  </p:stCondLst>
                                  <p:childTnLst>
                                    <p:set>
                                      <p:cBhvr>
                                        <p:cTn id="80" dur="1" fill="hold">
                                          <p:stCondLst>
                                            <p:cond delay="0"/>
                                          </p:stCondLst>
                                        </p:cTn>
                                        <p:tgtEl>
                                          <p:spTgt spid="36"/>
                                        </p:tgtEl>
                                        <p:attrNameLst>
                                          <p:attrName>style.visibility</p:attrName>
                                        </p:attrNameLst>
                                      </p:cBhvr>
                                      <p:to>
                                        <p:strVal val="visible"/>
                                      </p:to>
                                    </p:set>
                                    <p:animEffect transition="in" filter="fade">
                                      <p:cBhvr>
                                        <p:cTn id="81" dur="500"/>
                                        <p:tgtEl>
                                          <p:spTgt spid="36"/>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32"/>
                                        </p:tgtEl>
                                        <p:attrNameLst>
                                          <p:attrName>style.visibility</p:attrName>
                                        </p:attrNameLst>
                                      </p:cBhvr>
                                      <p:to>
                                        <p:strVal val="visible"/>
                                      </p:to>
                                    </p:set>
                                    <p:animEffect transition="in" filter="fade">
                                      <p:cBhvr>
                                        <p:cTn id="84"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ldLvl="0" animBg="1"/>
      <p:bldP spid="16" grpId="1" animBg="1"/>
      <p:bldP spid="21" grpId="0"/>
      <p:bldP spid="21" grpId="1"/>
      <p:bldP spid="41" grpId="0" bldLvl="0" animBg="1"/>
      <p:bldP spid="41" grpId="1" animBg="1"/>
      <p:bldP spid="42" grpId="0"/>
      <p:bldP spid="42" grpId="1"/>
      <p:bldP spid="43" grpId="0" bldLvl="0" animBg="1"/>
      <p:bldP spid="43" grpId="1" animBg="1"/>
      <p:bldP spid="44" grpId="0" bldLvl="0" animBg="1"/>
      <p:bldP spid="44" grpId="1" animBg="1"/>
      <p:bldP spid="45" grpId="0"/>
      <p:bldP spid="45" grpId="1"/>
      <p:bldP spid="46" grpId="0" animBg="1"/>
      <p:bldP spid="47" grpId="0"/>
      <p:bldP spid="48" grpId="0" animBg="1"/>
      <p:bldP spid="49" grpId="0"/>
      <p:bldP spid="3" grpId="0"/>
      <p:bldP spid="3" grpId="1"/>
      <p:bldP spid="32" grpId="0" animBg="1"/>
      <p:bldP spid="36" grpId="0"/>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TotalTime>
  <Words>3906</Words>
  <Application>Microsoft Office PowerPoint</Application>
  <PresentationFormat>宽屏</PresentationFormat>
  <Paragraphs>360</Paragraphs>
  <Slides>34</Slides>
  <Notes>23</Notes>
  <HiddenSlides>0</HiddenSlides>
  <MMClips>0</MMClips>
  <ScaleCrop>false</ScaleCrop>
  <HeadingPairs>
    <vt:vector size="6" baseType="variant">
      <vt:variant>
        <vt:lpstr>已用的字体</vt:lpstr>
      </vt:variant>
      <vt:variant>
        <vt:i4>9</vt:i4>
      </vt:variant>
      <vt:variant>
        <vt:lpstr>主题</vt:lpstr>
      </vt:variant>
      <vt:variant>
        <vt:i4>2</vt:i4>
      </vt:variant>
      <vt:variant>
        <vt:lpstr>幻灯片标题</vt:lpstr>
      </vt:variant>
      <vt:variant>
        <vt:i4>34</vt:i4>
      </vt:variant>
    </vt:vector>
  </HeadingPairs>
  <TitlesOfParts>
    <vt:vector size="45" baseType="lpstr">
      <vt:lpstr>Arial</vt:lpstr>
      <vt:lpstr>Calibri Light</vt:lpstr>
      <vt:lpstr>Wingdings</vt:lpstr>
      <vt:lpstr>Microsoft YaHei</vt:lpstr>
      <vt:lpstr>汉仪君黑-45简</vt:lpstr>
      <vt:lpstr>Times New Roman</vt:lpstr>
      <vt:lpstr>Cambria Math</vt:lpstr>
      <vt:lpstr>Calibri</vt:lpstr>
      <vt:lpstr>华文中宋</vt:lpstr>
      <vt:lpstr>Office 主题</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作品功能——整体流程</vt:lpstr>
      <vt:lpstr>作品功能——整体架构</vt:lpstr>
      <vt:lpstr>作品功能——教师端</vt:lpstr>
      <vt:lpstr>作品功能——学生端</vt:lpstr>
      <vt:lpstr>作品功能——管理员端</vt:lpstr>
      <vt:lpstr>作品功能——服务器</vt:lpstr>
      <vt:lpstr>PowerPoint 演示文稿</vt:lpstr>
      <vt:lpstr>PowerPoint 演示文稿</vt:lpstr>
      <vt:lpstr>PowerPoint 演示文稿</vt:lpstr>
      <vt:lpstr>多人脸识别——人脸识别模块</vt:lpstr>
      <vt:lpstr>综合测试结果</vt:lpstr>
      <vt:lpstr>访问控制——RBAC模型</vt:lpstr>
      <vt:lpstr>访问控制——基于JWT来鉴别用户</vt:lpstr>
      <vt:lpstr>数据传输——混合加密</vt:lpstr>
      <vt:lpstr>数据存储——基于Bcrypt的加密存储</vt:lpstr>
      <vt:lpstr>数据存储——基于Bcrypt的加密存储</vt:lpstr>
      <vt:lpstr>PowerPoint 演示文稿</vt:lpstr>
      <vt:lpstr>创新之处</vt:lpstr>
      <vt:lpstr>创新之处</vt:lpstr>
      <vt:lpstr>创新之处</vt:lpstr>
      <vt:lpstr>创新之处</vt:lpstr>
      <vt:lpstr>创新之处</vt:lpstr>
      <vt:lpstr>创新之处</vt:lpstr>
      <vt:lpstr>PowerPoint 演示文稿</vt:lpstr>
      <vt:lpstr>未来展望</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梅 智敏</cp:lastModifiedBy>
  <cp:revision>317</cp:revision>
  <dcterms:created xsi:type="dcterms:W3CDTF">2021-04-08T06:54:00Z</dcterms:created>
  <dcterms:modified xsi:type="dcterms:W3CDTF">2021-08-28T10:01:47Z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2052-11.1.0.10578</vt:lpwstr>
  </property>
  <property fmtid="{D5CDD505-2E9C-101B-9397-08002B2CF9AE}" pid="3" name="KSOTemplateUUID">
    <vt:lpwstr>v1.0_mb_nX3krR169JRx9Phr9uLBbg==</vt:lpwstr>
  </property>
  <property fmtid="{D5CDD505-2E9C-101B-9397-08002B2CF9AE}" pid="4" name="ICV">
    <vt:lpwstr>FCE82AEE1DE04EF0B2ADA6602D6A4967</vt:lpwstr>
  </property>
  <property fmtid="{D5CDD505-2E9C-101B-9397-08002B2CF9AE}" pid="5" name="KSOSaveFontToCloudKey">
    <vt:lpwstr>405380513_btnclosed</vt:lpwstr>
  </property>
</Properties>
</file>